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83" r:id="rId2"/>
    <p:sldId id="323" r:id="rId3"/>
    <p:sldId id="385" r:id="rId4"/>
    <p:sldId id="272" r:id="rId5"/>
    <p:sldId id="336" r:id="rId6"/>
    <p:sldId id="324" r:id="rId7"/>
    <p:sldId id="333" r:id="rId8"/>
    <p:sldId id="339" r:id="rId9"/>
    <p:sldId id="341" r:id="rId10"/>
    <p:sldId id="340" r:id="rId11"/>
    <p:sldId id="33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5B31"/>
    <a:srgbClr val="6B3198"/>
    <a:srgbClr val="BA56FF"/>
    <a:srgbClr val="7030A0"/>
    <a:srgbClr val="076D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13"/>
    <p:restoredTop sz="75273"/>
  </p:normalViewPr>
  <p:slideViewPr>
    <p:cSldViewPr snapToGrid="0">
      <p:cViewPr varScale="1">
        <p:scale>
          <a:sx n="81" d="100"/>
          <a:sy n="81" d="100"/>
        </p:scale>
        <p:origin x="1664" y="192"/>
      </p:cViewPr>
      <p:guideLst/>
    </p:cSldViewPr>
  </p:slideViewPr>
  <p:notesTextViewPr>
    <p:cViewPr>
      <p:scale>
        <a:sx n="1" d="1"/>
        <a:sy n="1" d="1"/>
      </p:scale>
      <p:origin x="0" y="-528"/>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EEB3A3-EAC4-A34D-BA84-084D6700FA58}" type="datetimeFigureOut">
              <a:rPr lang="en-US" smtClean="0"/>
              <a:t>10/30/25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612C43-B975-9049-B525-C77F55F831EC}" type="slidenum">
              <a:rPr lang="en-US" smtClean="0"/>
              <a:t>‹#›</a:t>
            </a:fld>
            <a:endParaRPr lang="en-US"/>
          </a:p>
        </p:txBody>
      </p:sp>
    </p:spTree>
    <p:extLst>
      <p:ext uri="{BB962C8B-B14F-4D97-AF65-F5344CB8AC3E}">
        <p14:creationId xmlns:p14="http://schemas.microsoft.com/office/powerpoint/2010/main" val="2764536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Discussion idea: Ask your students to discuss with a partner what they have heard about the person of Jesus and how they see De La Salle being inspired to act like Jesus.    If you feel your students are not familiar enough with the life of Jesus to answer this question, refresh their memory of the slide from chapter 1 and the quote from John 10:10 that says </a:t>
            </a:r>
            <a:r>
              <a:rPr lang="en-US" i="1" dirty="0"/>
              <a:t>Jesus came so that all may have live and live it more abundantly.  </a:t>
            </a:r>
            <a:r>
              <a:rPr lang="en-US" i="0" dirty="0"/>
              <a:t>Ask them if they believe De La Salle lived life abundantly and why or why not.</a:t>
            </a:r>
            <a:endParaRPr lang="en-US" i="1" dirty="0"/>
          </a:p>
        </p:txBody>
      </p:sp>
      <p:sp>
        <p:nvSpPr>
          <p:cNvPr id="4" name="Slide Number Placeholder 3"/>
          <p:cNvSpPr>
            <a:spLocks noGrp="1"/>
          </p:cNvSpPr>
          <p:nvPr>
            <p:ph type="sldNum" sz="quarter" idx="5"/>
          </p:nvPr>
        </p:nvSpPr>
        <p:spPr/>
        <p:txBody>
          <a:bodyPr/>
          <a:lstStyle/>
          <a:p>
            <a:fld id="{99612C43-B975-9049-B525-C77F55F831EC}" type="slidenum">
              <a:rPr lang="en-US" smtClean="0"/>
              <a:t>1</a:t>
            </a:fld>
            <a:endParaRPr lang="en-US"/>
          </a:p>
        </p:txBody>
      </p:sp>
    </p:spTree>
    <p:extLst>
      <p:ext uri="{BB962C8B-B14F-4D97-AF65-F5344CB8AC3E}">
        <p14:creationId xmlns:p14="http://schemas.microsoft.com/office/powerpoint/2010/main" val="3171992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www.vatican.va</a:t>
            </a:r>
            <a:r>
              <a:rPr lang="en-US" dirty="0"/>
              <a:t>/content/</a:t>
            </a:r>
            <a:r>
              <a:rPr lang="en-US" dirty="0" err="1"/>
              <a:t>leo</a:t>
            </a:r>
            <a:r>
              <a:rPr lang="en-US" dirty="0"/>
              <a:t>-xiv/</a:t>
            </a:r>
            <a:r>
              <a:rPr lang="en-US" dirty="0" err="1"/>
              <a:t>en</a:t>
            </a:r>
            <a:r>
              <a:rPr lang="en-US" dirty="0"/>
              <a:t>/speeches/2025/may/documents/20250515-fratelli-scuole-cristiane.html</a:t>
            </a:r>
          </a:p>
          <a:p>
            <a:endParaRPr lang="en-US" dirty="0"/>
          </a:p>
          <a:p>
            <a:r>
              <a:rPr lang="en-US" dirty="0"/>
              <a:t>The pope even brought up these two gifts of faith (fidelity) and zeal (enthusiasm) as part of Brother’s identifying characteristics.  </a:t>
            </a:r>
          </a:p>
          <a:p>
            <a:endParaRPr lang="en-US" dirty="0"/>
          </a:p>
          <a:p>
            <a:r>
              <a:rPr lang="en-US" dirty="0"/>
              <a:t>He also went on to highlight their 4</a:t>
            </a:r>
            <a:r>
              <a:rPr lang="en-US" baseline="30000" dirty="0"/>
              <a:t>th</a:t>
            </a:r>
            <a:r>
              <a:rPr lang="en-US" dirty="0"/>
              <a:t> vow as a reminder to all how the Brothers quickly fulfill the baptismal call we all invited into.</a:t>
            </a:r>
          </a:p>
          <a:p>
            <a:endParaRPr lang="en-US" dirty="0"/>
          </a:p>
        </p:txBody>
      </p:sp>
      <p:sp>
        <p:nvSpPr>
          <p:cNvPr id="4" name="Slide Number Placeholder 3"/>
          <p:cNvSpPr>
            <a:spLocks noGrp="1"/>
          </p:cNvSpPr>
          <p:nvPr>
            <p:ph type="sldNum" sz="quarter" idx="5"/>
          </p:nvPr>
        </p:nvSpPr>
        <p:spPr/>
        <p:txBody>
          <a:bodyPr/>
          <a:lstStyle/>
          <a:p>
            <a:fld id="{99612C43-B975-9049-B525-C77F55F831EC}" type="slidenum">
              <a:rPr lang="en-US" smtClean="0"/>
              <a:t>10</a:t>
            </a:fld>
            <a:endParaRPr lang="en-US"/>
          </a:p>
        </p:txBody>
      </p:sp>
    </p:spTree>
    <p:extLst>
      <p:ext uri="{BB962C8B-B14F-4D97-AF65-F5344CB8AC3E}">
        <p14:creationId xmlns:p14="http://schemas.microsoft.com/office/powerpoint/2010/main" val="1546867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dirty="0">
                <a:solidFill>
                  <a:srgbClr val="000000"/>
                </a:solidFill>
                <a:effectLst/>
                <a:latin typeface="Segoe UI" panose="020B0502040204020203" pitchFamily="34" charset="0"/>
              </a:rPr>
              <a:t>Faith in the presence of God: </a:t>
            </a:r>
            <a:r>
              <a:rPr lang="en-US" dirty="0"/>
              <a:t>This LCP does not necessarily mean you believe in God.  It means we as a school believe in God.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Notice, the wording is not faith in God.  Why do you think this is?  It is faith that God is with you.  This is a whole different level of faith.   A Catholic nun, Mother Angelica said “Simply believing in the existence of God is not exactly what I would call a commitment.  After all, even the devil believes that God exists! Believing has to change the way we live.”  It is a belief that God is present and an active influence in our daily lives, within our friendships, our extra curriculars, and our classes.</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Respect: Discussion question idea: What are examples of respect?  So then, what does respect mean? The etymology of respect means to see again.  </a:t>
            </a:r>
            <a:r>
              <a:rPr lang="en-US" dirty="0" err="1"/>
              <a:t>Spect</a:t>
            </a:r>
            <a:r>
              <a:rPr lang="en-US" dirty="0"/>
              <a:t>- like spectacle or spectators.  So respect means to see someone for who they are, it means to see someone with new eyes over and over again.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Inclusive Community: Discussion question idea: What does it mean to be an inclusive community as opposed to a community?  Inclusive means everyone is included and belongs.  This is different than everyone being accepted it means everyone feels they are valued and that this school belongs to them.  Does this change our answers to before? Do our actions demonstrate respect for all persons we encounter and do we include all members of our school community?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i="0" dirty="0">
              <a:solidFill>
                <a:srgbClr val="000000"/>
              </a:solidFill>
              <a:effectLst/>
              <a:latin typeface="Segoe UI" panose="020B0502040204020203"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dirty="0">
                <a:solidFill>
                  <a:srgbClr val="000000"/>
                </a:solidFill>
                <a:effectLst/>
                <a:latin typeface="Segoe UI" panose="020B0502040204020203" pitchFamily="34" charset="0"/>
              </a:rPr>
              <a:t>Quality education: Discussion question idea: </a:t>
            </a:r>
            <a:r>
              <a:rPr lang="en-US" dirty="0"/>
              <a:t>What does this mean? What is the difference between an education and a quality education? </a:t>
            </a:r>
            <a:r>
              <a:rPr lang="en-US" b="0" i="0" dirty="0">
                <a:solidFill>
                  <a:srgbClr val="000000"/>
                </a:solidFill>
                <a:effectLst/>
                <a:latin typeface="Segoe UI" panose="020B0502040204020203" pitchFamily="34" charset="0"/>
              </a:rPr>
              <a:t>The DLS favored the term Free Christian Schools to distinguish the Brothers' schools from the other charity schools that existed at that time because charity schools were known to be chaotic run by underpaid and undertrained writing masters.  De La Salle insisted on trained teachers, cleanliness, politeness, discipline and -- what was most unusual for the time-- regular attendance.</a:t>
            </a:r>
          </a:p>
          <a:p>
            <a:pPr marL="228600" indent="-228600" algn="l">
              <a:buAutoNum type="arabicPeriod"/>
            </a:pPr>
            <a:endParaRPr lang="en-US" dirty="0"/>
          </a:p>
          <a:p>
            <a:pPr marL="228600" indent="-228600" algn="l">
              <a:buAutoNum type="arabicPeriod"/>
            </a:pPr>
            <a:endParaRPr lang="en-US" dirty="0"/>
          </a:p>
          <a:p>
            <a:pPr marL="228600" indent="-228600" algn="l">
              <a:buAutoNum type="arabicPeriod"/>
            </a:pPr>
            <a:r>
              <a:rPr lang="en-US" dirty="0"/>
              <a:t>Concern for the poor and social justice: Discussion question idea: Why both? Why not just concern for the poor?  What is the difference between the two? One loves an individual person and helps them their current situation.  Social Justice works an institutional level to prevent this from happening to people . A “social” justice is concerned with the care that “free and responsible people” have for one another, and builds a common good instead of just an individual good. It is also achieved through social means, through developing skills that enable groups to do much more than any one individual can do: forming associations, being willing to take leadership of small groups, and developing a habit of cooperating with others. </a:t>
            </a:r>
          </a:p>
          <a:p>
            <a:endParaRPr lang="en-US" dirty="0"/>
          </a:p>
        </p:txBody>
      </p:sp>
      <p:sp>
        <p:nvSpPr>
          <p:cNvPr id="4" name="Slide Number Placeholder 3"/>
          <p:cNvSpPr>
            <a:spLocks noGrp="1"/>
          </p:cNvSpPr>
          <p:nvPr>
            <p:ph type="sldNum" sz="quarter" idx="5"/>
          </p:nvPr>
        </p:nvSpPr>
        <p:spPr/>
        <p:txBody>
          <a:bodyPr/>
          <a:lstStyle/>
          <a:p>
            <a:fld id="{99612C43-B975-9049-B525-C77F55F831EC}" type="slidenum">
              <a:rPr lang="en-US" smtClean="0"/>
              <a:t>11</a:t>
            </a:fld>
            <a:endParaRPr lang="en-US"/>
          </a:p>
        </p:txBody>
      </p:sp>
    </p:spTree>
    <p:extLst>
      <p:ext uri="{BB962C8B-B14F-4D97-AF65-F5344CB8AC3E}">
        <p14:creationId xmlns:p14="http://schemas.microsoft.com/office/powerpoint/2010/main" val="1179464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About 40 years after Jesus died, Christians broke of from the Jewish religion over disagreements over whether Jesus was the messiah or not and created a new religion.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At first when there was only one type of Christianity, catholic was used as an adjective as a way to describe this weird new religion that was not tied to one culture but was made up of people from many different cultures.  This religion is universal meaning it is for everyone.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This makes the Catholic Church very diverse.  This also means it requires a bunch of different gifts to serve all the needs of the diverse people who make up the Church. Charism is the </a:t>
            </a:r>
            <a:r>
              <a:rPr lang="en-US" b="0" i="0" dirty="0">
                <a:solidFill>
                  <a:srgbClr val="374151"/>
                </a:solidFill>
                <a:effectLst/>
                <a:latin typeface="ui-serif"/>
              </a:rPr>
              <a:t>Latinized form of the Greek word </a:t>
            </a:r>
            <a:r>
              <a:rPr lang="en-US" b="0" i="1" dirty="0" err="1">
                <a:solidFill>
                  <a:srgbClr val="374151"/>
                </a:solidFill>
                <a:effectLst/>
                <a:latin typeface="ui-serif"/>
              </a:rPr>
              <a:t>kharisma</a:t>
            </a:r>
            <a:r>
              <a:rPr lang="en-US" b="0" i="0" dirty="0">
                <a:solidFill>
                  <a:srgbClr val="374151"/>
                </a:solidFill>
                <a:effectLst/>
                <a:latin typeface="ui-serif"/>
              </a:rPr>
              <a:t> which means favor or divine gift, </a:t>
            </a:r>
            <a:r>
              <a:rPr lang="en-US" dirty="0"/>
              <a:t> Different groups share their unique gifts to build up the Church.  </a:t>
            </a:r>
          </a:p>
        </p:txBody>
      </p:sp>
      <p:sp>
        <p:nvSpPr>
          <p:cNvPr id="4" name="Slide Number Placeholder 3"/>
          <p:cNvSpPr>
            <a:spLocks noGrp="1"/>
          </p:cNvSpPr>
          <p:nvPr>
            <p:ph type="sldNum" sz="quarter" idx="5"/>
          </p:nvPr>
        </p:nvSpPr>
        <p:spPr/>
        <p:txBody>
          <a:bodyPr/>
          <a:lstStyle/>
          <a:p>
            <a:fld id="{99612C43-B975-9049-B525-C77F55F831EC}" type="slidenum">
              <a:rPr lang="en-US" smtClean="0"/>
              <a:t>2</a:t>
            </a:fld>
            <a:endParaRPr lang="en-US"/>
          </a:p>
        </p:txBody>
      </p:sp>
    </p:spTree>
    <p:extLst>
      <p:ext uri="{BB962C8B-B14F-4D97-AF65-F5344CB8AC3E}">
        <p14:creationId xmlns:p14="http://schemas.microsoft.com/office/powerpoint/2010/main" val="4121899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are some other examples of charisms.</a:t>
            </a:r>
          </a:p>
          <a:p>
            <a:pPr marL="171450" indent="-171450">
              <a:buFont typeface="Arial" panose="020B0604020202020204" pitchFamily="34" charset="0"/>
              <a:buChar char="•"/>
            </a:pPr>
            <a:r>
              <a:rPr lang="en-US" dirty="0"/>
              <a:t>Pope Leo is part of the order of St. Augustine.</a:t>
            </a:r>
          </a:p>
        </p:txBody>
      </p:sp>
      <p:sp>
        <p:nvSpPr>
          <p:cNvPr id="4" name="Slide Number Placeholder 3"/>
          <p:cNvSpPr>
            <a:spLocks noGrp="1"/>
          </p:cNvSpPr>
          <p:nvPr>
            <p:ph type="sldNum" sz="quarter" idx="5"/>
          </p:nvPr>
        </p:nvSpPr>
        <p:spPr/>
        <p:txBody>
          <a:bodyPr/>
          <a:lstStyle/>
          <a:p>
            <a:fld id="{99612C43-B975-9049-B525-C77F55F831EC}" type="slidenum">
              <a:rPr lang="en-US" smtClean="0"/>
              <a:t>3</a:t>
            </a:fld>
            <a:endParaRPr lang="en-US"/>
          </a:p>
        </p:txBody>
      </p:sp>
    </p:spTree>
    <p:extLst>
      <p:ext uri="{BB962C8B-B14F-4D97-AF65-F5344CB8AC3E}">
        <p14:creationId xmlns:p14="http://schemas.microsoft.com/office/powerpoint/2010/main" val="1995587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b="0" i="0" dirty="0">
                <a:solidFill>
                  <a:srgbClr val="3259A8"/>
                </a:solidFill>
                <a:effectLst/>
                <a:latin typeface="Segoe UI" panose="020B0502040204020203" pitchFamily="34" charset="0"/>
              </a:rPr>
              <a:t>They had at least one school in 13 towns plus 1 in Rome.</a:t>
            </a:r>
          </a:p>
          <a:p>
            <a:pPr marL="171450" indent="-171450" algn="l">
              <a:buFont typeface="Arial" panose="020B0604020202020204" pitchFamily="34" charset="0"/>
              <a:buChar char="•"/>
            </a:pPr>
            <a:endParaRPr lang="en-US" b="0" i="0" dirty="0">
              <a:solidFill>
                <a:srgbClr val="3259A8"/>
              </a:solidFill>
              <a:effectLst/>
              <a:latin typeface="Segoe UI" panose="020B0502040204020203" pitchFamily="34" charset="0"/>
            </a:endParaRPr>
          </a:p>
          <a:p>
            <a:pPr marL="171450" indent="-171450" algn="l">
              <a:buFont typeface="Arial" panose="020B0604020202020204" pitchFamily="34" charset="0"/>
              <a:buChar char="•"/>
            </a:pPr>
            <a:r>
              <a:rPr lang="en-US" b="0" i="0" dirty="0">
                <a:solidFill>
                  <a:srgbClr val="3259A8"/>
                </a:solidFill>
                <a:effectLst/>
                <a:latin typeface="Segoe UI" panose="020B0502040204020203" pitchFamily="34" charset="0"/>
              </a:rPr>
              <a:t>The Papal Bull of Approbation was issued on January 26, 1725 and officially recognized the Institute of the Brothers of the Christian Schools as a religious institute  dedicated to teaching the poor, with the profession of teaching incorporated into their consecrated life.  De La Salles wanted the Institute receive legal standing in the Church and recognized as an official religious order but he never tried to receive the status while he was alive.  </a:t>
            </a:r>
          </a:p>
          <a:p>
            <a:pPr marL="628650" lvl="1" indent="-171450" algn="l">
              <a:buFont typeface="Arial" panose="020B0604020202020204" pitchFamily="34" charset="0"/>
              <a:buChar char="•"/>
            </a:pPr>
            <a:r>
              <a:rPr lang="en-US" b="0" i="0" dirty="0">
                <a:solidFill>
                  <a:srgbClr val="3259A8"/>
                </a:solidFill>
                <a:effectLst/>
                <a:latin typeface="Segoe UI" panose="020B0502040204020203" pitchFamily="34" charset="0"/>
              </a:rPr>
              <a:t>The Institute of the Brothers of the Christian Schools is the official name of the international organization of the Brothers.  An individual Brothers belongs to the Institute and takes vows to the Institute.</a:t>
            </a:r>
            <a:endParaRPr lang="en-US" dirty="0"/>
          </a:p>
        </p:txBody>
      </p:sp>
      <p:sp>
        <p:nvSpPr>
          <p:cNvPr id="4" name="Slide Number Placeholder 3"/>
          <p:cNvSpPr>
            <a:spLocks noGrp="1"/>
          </p:cNvSpPr>
          <p:nvPr>
            <p:ph type="sldNum" sz="quarter" idx="5"/>
          </p:nvPr>
        </p:nvSpPr>
        <p:spPr/>
        <p:txBody>
          <a:bodyPr/>
          <a:lstStyle/>
          <a:p>
            <a:fld id="{99612C43-B975-9049-B525-C77F55F831EC}" type="slidenum">
              <a:rPr lang="en-US" smtClean="0"/>
              <a:t>4</a:t>
            </a:fld>
            <a:endParaRPr lang="en-US"/>
          </a:p>
        </p:txBody>
      </p:sp>
    </p:spTree>
    <p:extLst>
      <p:ext uri="{BB962C8B-B14F-4D97-AF65-F5344CB8AC3E}">
        <p14:creationId xmlns:p14="http://schemas.microsoft.com/office/powerpoint/2010/main" val="2257170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students </a:t>
            </a:r>
            <a:r>
              <a:rPr lang="en-US"/>
              <a:t>to discuss: What </a:t>
            </a:r>
            <a:r>
              <a:rPr lang="en-US" dirty="0"/>
              <a:t>qualities make a teacher a good teacher?  Focus on the characteristics, not names.</a:t>
            </a:r>
          </a:p>
          <a:p>
            <a:endParaRPr lang="en-US" dirty="0"/>
          </a:p>
          <a:p>
            <a:r>
              <a:rPr lang="en-US" dirty="0"/>
              <a:t>What do you think is necessary for these teachers to develop these characteristics? For example, if they say a good quality is patience, what do they think would help a person become patient? Experience or time? What else?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do you think De La Salle would say?</a:t>
            </a:r>
          </a:p>
          <a:p>
            <a:endParaRPr lang="en-US" dirty="0"/>
          </a:p>
          <a:p>
            <a:endParaRPr lang="en-US" dirty="0"/>
          </a:p>
          <a:p>
            <a:pPr marL="171450" indent="-171450">
              <a:buFont typeface="Arial" panose="020B0604020202020204" pitchFamily="34" charset="0"/>
              <a:buChar char="•"/>
            </a:pPr>
            <a:r>
              <a:rPr lang="en-US" dirty="0"/>
              <a:t>He did not really say but when you look at what he did and how he trained the teachers, there are two main themes that are evident.  De La Salle did not train his teachers to see their work as merely a job.  </a:t>
            </a:r>
          </a:p>
          <a:p>
            <a:pPr marL="628650" lvl="1" indent="-171450">
              <a:buFont typeface="Arial" panose="020B0604020202020204" pitchFamily="34" charset="0"/>
              <a:buChar char="•"/>
            </a:pPr>
            <a:r>
              <a:rPr lang="en-US" dirty="0"/>
              <a:t>For example, think about the difference in the quality of work for the classes you think of as a “have to” class and the classes that you love.  When something is only a job or you are only doing it for a grade or a paycheck it may get your effort but it will not get your heart.</a:t>
            </a:r>
          </a:p>
          <a:p>
            <a:endParaRPr lang="en-US" dirty="0"/>
          </a:p>
          <a:p>
            <a:endParaRPr lang="en-US" dirty="0"/>
          </a:p>
        </p:txBody>
      </p:sp>
      <p:sp>
        <p:nvSpPr>
          <p:cNvPr id="4" name="Slide Number Placeholder 3"/>
          <p:cNvSpPr>
            <a:spLocks noGrp="1"/>
          </p:cNvSpPr>
          <p:nvPr>
            <p:ph type="sldNum" sz="quarter" idx="5"/>
          </p:nvPr>
        </p:nvSpPr>
        <p:spPr/>
        <p:txBody>
          <a:bodyPr/>
          <a:lstStyle/>
          <a:p>
            <a:fld id="{99612C43-B975-9049-B525-C77F55F831EC}" type="slidenum">
              <a:rPr lang="en-US" smtClean="0"/>
              <a:t>5</a:t>
            </a:fld>
            <a:endParaRPr lang="en-US"/>
          </a:p>
        </p:txBody>
      </p:sp>
    </p:spTree>
    <p:extLst>
      <p:ext uri="{BB962C8B-B14F-4D97-AF65-F5344CB8AC3E}">
        <p14:creationId xmlns:p14="http://schemas.microsoft.com/office/powerpoint/2010/main" val="700686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000000"/>
                </a:solidFill>
                <a:effectLst/>
                <a:latin typeface="Segoe UI" panose="020F0502020204030204" pitchFamily="34" charset="0"/>
              </a:rPr>
              <a:t>Do they remember the definition of vocation? (page 17 from the book)</a:t>
            </a:r>
          </a:p>
          <a:p>
            <a:pPr marL="171450" indent="-171450">
              <a:buFont typeface="Arial" panose="020B0604020202020204" pitchFamily="34" charset="0"/>
              <a:buChar char="•"/>
            </a:pPr>
            <a:endParaRPr lang="en-US" b="0" i="0" dirty="0">
              <a:solidFill>
                <a:srgbClr val="000000"/>
              </a:solidFill>
              <a:effectLst/>
              <a:latin typeface="Segoe UI" panose="020F0502020204030204" pitchFamily="34" charset="0"/>
            </a:endParaRPr>
          </a:p>
          <a:p>
            <a:pPr marL="171450" indent="-171450">
              <a:buFont typeface="Arial" panose="020B0604020202020204" pitchFamily="34" charset="0"/>
              <a:buChar char="•"/>
            </a:pPr>
            <a:r>
              <a:rPr lang="en-US" b="0" i="0" dirty="0">
                <a:solidFill>
                  <a:srgbClr val="000000"/>
                </a:solidFill>
                <a:effectLst/>
                <a:latin typeface="Segoe UI" panose="020F0502020204030204" pitchFamily="34" charset="0"/>
              </a:rPr>
              <a:t>De La Salle was a priest and would have been familiar with the idea of vocation and that all of life is an invitation from God.  He was introduced to this at a young age when his grandmother read to him the lives of the Saints and it would have been taught in the seminary.  De La Salle took this idea and applied it to the life of teachers and elevated the role of teacher to an expression of religion. </a:t>
            </a:r>
          </a:p>
          <a:p>
            <a:pPr marL="628650" lvl="1" indent="-171450">
              <a:buFont typeface="Arial" panose="020B0604020202020204" pitchFamily="34" charset="0"/>
              <a:buChar char="•"/>
            </a:pPr>
            <a:r>
              <a:rPr lang="en-US" sz="1200" dirty="0">
                <a:solidFill>
                  <a:schemeClr val="tx2"/>
                </a:solidFill>
                <a:latin typeface="PT Serif" panose="020A0603040505020204" pitchFamily="18" charset="77"/>
              </a:rPr>
              <a:t>De La Salle taught the Brothers to say a prayer upon entering their classroom.  This is a clear reminder that God is present in the classroom and not just in a Church.  </a:t>
            </a:r>
          </a:p>
          <a:p>
            <a:pPr marL="171450" indent="-171450">
              <a:buFont typeface="Arial" panose="020B0604020202020204" pitchFamily="34" charset="0"/>
              <a:buChar char="•"/>
            </a:pPr>
            <a:endParaRPr lang="en-US" b="0" i="0" dirty="0">
              <a:solidFill>
                <a:srgbClr val="000000"/>
              </a:solidFill>
              <a:effectLst/>
              <a:latin typeface="Segoe UI" panose="020F0502020204030204" pitchFamily="34" charset="0"/>
            </a:endParaRPr>
          </a:p>
          <a:p>
            <a:pPr marL="171450" indent="-171450">
              <a:buFont typeface="Arial" panose="020B0604020202020204" pitchFamily="34" charset="0"/>
              <a:buChar char="•"/>
            </a:pPr>
            <a:r>
              <a:rPr lang="en-US" b="0" i="0" dirty="0">
                <a:solidFill>
                  <a:srgbClr val="000000"/>
                </a:solidFill>
                <a:effectLst/>
                <a:latin typeface="Segoe UI" panose="020F0502020204030204" pitchFamily="34" charset="0"/>
              </a:rPr>
              <a:t>Salvation comes from the Latin word “</a:t>
            </a:r>
            <a:r>
              <a:rPr lang="en-US" b="0" i="0" dirty="0" err="1">
                <a:solidFill>
                  <a:srgbClr val="000000"/>
                </a:solidFill>
                <a:effectLst/>
                <a:latin typeface="Segoe UI" panose="020F0502020204030204" pitchFamily="34" charset="0"/>
              </a:rPr>
              <a:t>salvare</a:t>
            </a:r>
            <a:r>
              <a:rPr lang="en-US" b="0" i="0" dirty="0">
                <a:solidFill>
                  <a:srgbClr val="000000"/>
                </a:solidFill>
                <a:effectLst/>
                <a:latin typeface="Segoe UI" panose="020F0502020204030204" pitchFamily="34" charset="0"/>
              </a:rPr>
              <a:t>” meaning “to save,” and the Roman goddess </a:t>
            </a:r>
            <a:r>
              <a:rPr lang="en-US" b="0" i="0" dirty="0" err="1">
                <a:solidFill>
                  <a:srgbClr val="000000"/>
                </a:solidFill>
                <a:effectLst/>
                <a:latin typeface="Segoe UI" panose="020F0502020204030204" pitchFamily="34" charset="0"/>
              </a:rPr>
              <a:t>Salvs</a:t>
            </a:r>
            <a:r>
              <a:rPr lang="en-US" b="0" i="0" dirty="0">
                <a:solidFill>
                  <a:srgbClr val="000000"/>
                </a:solidFill>
                <a:effectLst/>
                <a:latin typeface="Segoe UI" panose="020F0502020204030204" pitchFamily="34" charset="0"/>
              </a:rPr>
              <a:t>, the goddess of health and wholeness.  Health is very much a physical problem, the first level of salvation has to do with your well being in the earthly world.  Your wholeness is more than physical.  When you think of wholeness, this includes happiness and peace this has to do with your spiritual well being and in the Christian context, your relationship with God and your ability to rejoin God in heaven.  </a:t>
            </a:r>
          </a:p>
          <a:p>
            <a:pPr marL="628650" lvl="1" indent="-171450">
              <a:buFont typeface="Arial" panose="020B0604020202020204" pitchFamily="34" charset="0"/>
              <a:buChar char="•"/>
            </a:pPr>
            <a:r>
              <a:rPr lang="en-US" b="0" i="0" dirty="0">
                <a:solidFill>
                  <a:srgbClr val="000000"/>
                </a:solidFill>
                <a:effectLst/>
                <a:latin typeface="Segoe UI" panose="020F0502020204030204" pitchFamily="34" charset="0"/>
              </a:rPr>
              <a:t>De La Salle believed education was the best way to bring about both physical and spiritual wellness.  </a:t>
            </a:r>
          </a:p>
          <a:p>
            <a:pPr marL="171450" indent="-171450">
              <a:buFont typeface="Arial" panose="020B0604020202020204" pitchFamily="34" charset="0"/>
              <a:buChar char="•"/>
            </a:pPr>
            <a:endParaRPr lang="en-US" b="0" i="0" dirty="0">
              <a:solidFill>
                <a:srgbClr val="000000"/>
              </a:solidFill>
              <a:effectLst/>
              <a:latin typeface="Segoe UI" panose="020F0502020204030204" pitchFamily="34" charset="0"/>
            </a:endParaRPr>
          </a:p>
          <a:p>
            <a:pPr marL="171450" indent="-171450">
              <a:buFont typeface="Arial" panose="020B0604020202020204" pitchFamily="34" charset="0"/>
              <a:buChar char="•"/>
            </a:pPr>
            <a:r>
              <a:rPr lang="en-US" b="0" i="1" dirty="0">
                <a:solidFill>
                  <a:srgbClr val="000000"/>
                </a:solidFill>
                <a:effectLst/>
                <a:latin typeface="Segoe UI" panose="020F0502020204030204" pitchFamily="34" charset="0"/>
              </a:rPr>
              <a:t>De La Salle was clear that the purpose of education both originated with God (vocation) and strove toward God (the student’s vocation and salvation). </a:t>
            </a:r>
            <a:r>
              <a:rPr lang="en-US" b="0" i="0" dirty="0">
                <a:solidFill>
                  <a:srgbClr val="000000"/>
                </a:solidFill>
                <a:effectLst/>
                <a:latin typeface="Segoe UI" panose="020F0502020204030204" pitchFamily="34" charset="0"/>
              </a:rPr>
              <a:t>This vocation is worthy of the commitment and dedication of a lifetime.</a:t>
            </a:r>
            <a:endParaRPr lang="en-US" i="0" dirty="0"/>
          </a:p>
        </p:txBody>
      </p:sp>
      <p:sp>
        <p:nvSpPr>
          <p:cNvPr id="4" name="Slide Number Placeholder 3"/>
          <p:cNvSpPr>
            <a:spLocks noGrp="1"/>
          </p:cNvSpPr>
          <p:nvPr>
            <p:ph type="sldNum" sz="quarter" idx="5"/>
          </p:nvPr>
        </p:nvSpPr>
        <p:spPr/>
        <p:txBody>
          <a:bodyPr/>
          <a:lstStyle/>
          <a:p>
            <a:fld id="{99612C43-B975-9049-B525-C77F55F831EC}" type="slidenum">
              <a:rPr lang="en-US" smtClean="0"/>
              <a:t>6</a:t>
            </a:fld>
            <a:endParaRPr lang="en-US"/>
          </a:p>
        </p:txBody>
      </p:sp>
    </p:spTree>
    <p:extLst>
      <p:ext uri="{BB962C8B-B14F-4D97-AF65-F5344CB8AC3E}">
        <p14:creationId xmlns:p14="http://schemas.microsoft.com/office/powerpoint/2010/main" val="1573307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The first three are evangelical counsels vows promised by all religious orders in the Catholic Church.</a:t>
            </a:r>
          </a:p>
          <a:p>
            <a:pPr marL="0" indent="0">
              <a:buFontTx/>
              <a:buNone/>
            </a:pPr>
            <a:endParaRPr lang="en-US" dirty="0"/>
          </a:p>
          <a:p>
            <a:pPr marL="228600" indent="-228600">
              <a:buFont typeface="+mj-lt"/>
              <a:buAutoNum type="arabicPeriod"/>
            </a:pPr>
            <a:r>
              <a:rPr lang="en-US" dirty="0"/>
              <a:t>Poverty: an intentional act of humility and trust in God’s providence.</a:t>
            </a:r>
          </a:p>
          <a:p>
            <a:pPr marL="228600" indent="-228600">
              <a:buFont typeface="+mj-lt"/>
              <a:buAutoNum type="arabicPeriod"/>
            </a:pPr>
            <a:r>
              <a:rPr lang="en-US" dirty="0"/>
              <a:t>All people are called to be dedicated to their vocations.  If married, they are asked to be faithful to their spouse, if living as a member of a religious community to remain dedicated to the mission of their community.</a:t>
            </a:r>
          </a:p>
          <a:p>
            <a:pPr marL="228600" indent="-228600">
              <a:buFont typeface="+mj-lt"/>
              <a:buAutoNum type="arabicPeriod"/>
            </a:pPr>
            <a:r>
              <a:rPr lang="en-US" dirty="0"/>
              <a:t>Brothers vow of obedience is to their superiors and to the body of the brothers.  When De La Salle was at </a:t>
            </a:r>
            <a:r>
              <a:rPr lang="en-US" dirty="0" err="1"/>
              <a:t>Parmenie</a:t>
            </a:r>
            <a:r>
              <a:rPr lang="en-US" dirty="0"/>
              <a:t> he was reminded of this vow that he is to be obedient to the brothers, even though the was in charge.  </a:t>
            </a:r>
          </a:p>
          <a:p>
            <a:pPr marL="228600" indent="-228600">
              <a:buFont typeface="+mj-lt"/>
              <a:buAutoNum type="arabicPeriod"/>
            </a:pPr>
            <a:r>
              <a:rPr lang="en-US" dirty="0"/>
              <a:t>This vow is central to the identity of the brothers and makes them different than other religious orders.  There are two aspects to this vow, the first is the mission of the brothers and the second is the communal bond of the brothers.</a:t>
            </a:r>
          </a:p>
          <a:p>
            <a:pPr marL="228600" indent="-228600">
              <a:buFont typeface="+mj-lt"/>
              <a:buAutoNum type="arabicPeriod"/>
            </a:pPr>
            <a:r>
              <a:rPr lang="en-US" dirty="0"/>
              <a:t>With stability, one promises to devote themselves for life </a:t>
            </a:r>
          </a:p>
        </p:txBody>
      </p:sp>
      <p:sp>
        <p:nvSpPr>
          <p:cNvPr id="4" name="Slide Number Placeholder 3"/>
          <p:cNvSpPr>
            <a:spLocks noGrp="1"/>
          </p:cNvSpPr>
          <p:nvPr>
            <p:ph type="sldNum" sz="quarter" idx="5"/>
          </p:nvPr>
        </p:nvSpPr>
        <p:spPr/>
        <p:txBody>
          <a:bodyPr/>
          <a:lstStyle/>
          <a:p>
            <a:fld id="{99612C43-B975-9049-B525-C77F55F831EC}" type="slidenum">
              <a:rPr lang="en-US" smtClean="0"/>
              <a:t>7</a:t>
            </a:fld>
            <a:endParaRPr lang="en-US"/>
          </a:p>
        </p:txBody>
      </p:sp>
    </p:spTree>
    <p:extLst>
      <p:ext uri="{BB962C8B-B14F-4D97-AF65-F5344CB8AC3E}">
        <p14:creationId xmlns:p14="http://schemas.microsoft.com/office/powerpoint/2010/main" val="4051268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vocation is from God.  God also provides what you need to live your vocation.  As DLS said, God gives grace.  </a:t>
            </a:r>
          </a:p>
          <a:p>
            <a:endParaRPr lang="en-US" dirty="0"/>
          </a:p>
          <a:p>
            <a:r>
              <a:rPr lang="en-US" dirty="0"/>
              <a:t>Idea for discussion question: what do you believe would help the Brothers to live this clear purpose and commitment?</a:t>
            </a:r>
          </a:p>
        </p:txBody>
      </p:sp>
      <p:sp>
        <p:nvSpPr>
          <p:cNvPr id="4" name="Slide Number Placeholder 3"/>
          <p:cNvSpPr>
            <a:spLocks noGrp="1"/>
          </p:cNvSpPr>
          <p:nvPr>
            <p:ph type="sldNum" sz="quarter" idx="5"/>
          </p:nvPr>
        </p:nvSpPr>
        <p:spPr/>
        <p:txBody>
          <a:bodyPr/>
          <a:lstStyle/>
          <a:p>
            <a:fld id="{99612C43-B975-9049-B525-C77F55F831EC}" type="slidenum">
              <a:rPr lang="en-US" smtClean="0"/>
              <a:t>8</a:t>
            </a:fld>
            <a:endParaRPr lang="en-US"/>
          </a:p>
        </p:txBody>
      </p:sp>
    </p:spTree>
    <p:extLst>
      <p:ext uri="{BB962C8B-B14F-4D97-AF65-F5344CB8AC3E}">
        <p14:creationId xmlns:p14="http://schemas.microsoft.com/office/powerpoint/2010/main" val="2452146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vocation is from God.  God also provides what you need to live your vocation.  As DLS said, God gives grace.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indent="-171450" algn="l">
              <a:buFont typeface="Arial" panose="020B0604020202020204" pitchFamily="34" charset="0"/>
              <a:buChar char="•"/>
            </a:pPr>
            <a:r>
              <a:rPr lang="en-US" dirty="0"/>
              <a:t>The first gift is the community.  The vows emphasize this idea of community.  DLS emphasized community first by inviting the teachers into his home and then moving out with them to the cradle of the institute, by creating the habit and writing letters to each brother and taking the vows.  </a:t>
            </a:r>
            <a:r>
              <a:rPr lang="en-US" b="0" i="0" dirty="0">
                <a:solidFill>
                  <a:srgbClr val="000000"/>
                </a:solidFill>
                <a:effectLst/>
                <a:latin typeface="Segoe UI" panose="020B0502040204020203" pitchFamily="34" charset="0"/>
              </a:rPr>
              <a:t>This commitment of vows takes place in an educational community where teachers are associated together to live out their vocation to teach.   Think about the very nature of them choosing to call themselves ”brothers”.</a:t>
            </a:r>
          </a:p>
          <a:p>
            <a:pPr marL="171450" indent="-171450" algn="l">
              <a:buFont typeface="Arial" panose="020B0604020202020204" pitchFamily="34" charset="0"/>
              <a:buChar char="•"/>
            </a:pPr>
            <a:endParaRPr lang="en-US" b="0" i="0" dirty="0">
              <a:solidFill>
                <a:srgbClr val="000000"/>
              </a:solidFill>
              <a:effectLst/>
              <a:latin typeface="Segoe UI" panose="020B0502040204020203" pitchFamily="34" charset="0"/>
            </a:endParaRPr>
          </a:p>
          <a:p>
            <a:pPr marL="171450" indent="-171450" algn="l">
              <a:buFont typeface="Arial" panose="020B0604020202020204" pitchFamily="34" charset="0"/>
              <a:buChar char="•"/>
            </a:pPr>
            <a:r>
              <a:rPr lang="en-US" b="0" i="0" dirty="0">
                <a:solidFill>
                  <a:srgbClr val="000000"/>
                </a:solidFill>
                <a:effectLst/>
                <a:latin typeface="Segoe UI" panose="020B0502040204020203" pitchFamily="34" charset="0"/>
              </a:rPr>
              <a:t>Charism is not only the gift an order gives to the world but God also gives the order gifts so they may be able to provide this gift.  Remember DLS’s meditation, this is the work of God, not just individuals who want to do good.  If it was just up to the individuals, most would give up as it is too much work and too difficult a life. </a:t>
            </a:r>
          </a:p>
          <a:p>
            <a:pPr marL="628650" lvl="1" indent="-171450" algn="l">
              <a:buFont typeface="Arial" panose="020B0604020202020204" pitchFamily="34" charset="0"/>
              <a:buChar char="•"/>
            </a:pPr>
            <a:r>
              <a:rPr lang="en-US" b="0" i="0" dirty="0">
                <a:solidFill>
                  <a:srgbClr val="000000"/>
                </a:solidFill>
                <a:effectLst/>
                <a:latin typeface="Segoe UI" panose="020B0502040204020203" pitchFamily="34" charset="0"/>
              </a:rPr>
              <a:t>There are many gifts God can give to people and each person or group receives different gifts (1 Corinthians 12:4-7) best suited to their vocation.  The gifts DLS believed the brothers received are faith- the ability to see the will of God and zeal- enthusiasm.  These two gifts, in combination with their community make this commitment possible, their purpose clear, and have sustained the Brothers for the last 300 years.</a:t>
            </a:r>
            <a:endParaRPr lang="en-US" dirty="0"/>
          </a:p>
        </p:txBody>
      </p:sp>
      <p:sp>
        <p:nvSpPr>
          <p:cNvPr id="4" name="Slide Number Placeholder 3"/>
          <p:cNvSpPr>
            <a:spLocks noGrp="1"/>
          </p:cNvSpPr>
          <p:nvPr>
            <p:ph type="sldNum" sz="quarter" idx="5"/>
          </p:nvPr>
        </p:nvSpPr>
        <p:spPr/>
        <p:txBody>
          <a:bodyPr/>
          <a:lstStyle/>
          <a:p>
            <a:fld id="{99612C43-B975-9049-B525-C77F55F831EC}" type="slidenum">
              <a:rPr lang="en-US" smtClean="0"/>
              <a:t>9</a:t>
            </a:fld>
            <a:endParaRPr lang="en-US"/>
          </a:p>
        </p:txBody>
      </p:sp>
    </p:spTree>
    <p:extLst>
      <p:ext uri="{BB962C8B-B14F-4D97-AF65-F5344CB8AC3E}">
        <p14:creationId xmlns:p14="http://schemas.microsoft.com/office/powerpoint/2010/main" val="533102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6B62C-81C1-A57D-B675-C67132A24C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B22D60-3E8F-8C24-46C4-C118382C36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5131FB-5934-FE43-320D-788AB3F4D1B9}"/>
              </a:ext>
            </a:extLst>
          </p:cNvPr>
          <p:cNvSpPr>
            <a:spLocks noGrp="1"/>
          </p:cNvSpPr>
          <p:nvPr>
            <p:ph type="dt" sz="half" idx="10"/>
          </p:nvPr>
        </p:nvSpPr>
        <p:spPr/>
        <p:txBody>
          <a:bodyPr/>
          <a:lstStyle/>
          <a:p>
            <a:fld id="{34B1190C-AF7A-1B46-A519-0F95E9886533}" type="datetimeFigureOut">
              <a:rPr lang="en-US" smtClean="0"/>
              <a:t>10/30/25</a:t>
            </a:fld>
            <a:endParaRPr lang="en-US"/>
          </a:p>
        </p:txBody>
      </p:sp>
      <p:sp>
        <p:nvSpPr>
          <p:cNvPr id="5" name="Footer Placeholder 4">
            <a:extLst>
              <a:ext uri="{FF2B5EF4-FFF2-40B4-BE49-F238E27FC236}">
                <a16:creationId xmlns:a16="http://schemas.microsoft.com/office/drawing/2014/main" id="{912EEEDC-B367-D92E-9B2D-5891595783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0B2D2B-9F79-52FE-B6A7-D6F1E7BA21D3}"/>
              </a:ext>
            </a:extLst>
          </p:cNvPr>
          <p:cNvSpPr>
            <a:spLocks noGrp="1"/>
          </p:cNvSpPr>
          <p:nvPr>
            <p:ph type="sldNum" sz="quarter" idx="12"/>
          </p:nvPr>
        </p:nvSpPr>
        <p:spPr/>
        <p:txBody>
          <a:bodyPr/>
          <a:lstStyle/>
          <a:p>
            <a:fld id="{3066EA70-94DD-5043-97E4-E8052EFAB711}" type="slidenum">
              <a:rPr lang="en-US" smtClean="0"/>
              <a:t>‹#›</a:t>
            </a:fld>
            <a:endParaRPr lang="en-US"/>
          </a:p>
        </p:txBody>
      </p:sp>
    </p:spTree>
    <p:extLst>
      <p:ext uri="{BB962C8B-B14F-4D97-AF65-F5344CB8AC3E}">
        <p14:creationId xmlns:p14="http://schemas.microsoft.com/office/powerpoint/2010/main" val="1897389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4A73F-1491-2B9C-9B09-1B7B215545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900C5A-9C9B-5320-F390-FD21AEBB25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ABE8FE-552A-FDAF-4B17-8388AE5D3877}"/>
              </a:ext>
            </a:extLst>
          </p:cNvPr>
          <p:cNvSpPr>
            <a:spLocks noGrp="1"/>
          </p:cNvSpPr>
          <p:nvPr>
            <p:ph type="dt" sz="half" idx="10"/>
          </p:nvPr>
        </p:nvSpPr>
        <p:spPr/>
        <p:txBody>
          <a:bodyPr/>
          <a:lstStyle/>
          <a:p>
            <a:fld id="{34B1190C-AF7A-1B46-A519-0F95E9886533}" type="datetimeFigureOut">
              <a:rPr lang="en-US" smtClean="0"/>
              <a:t>10/30/25</a:t>
            </a:fld>
            <a:endParaRPr lang="en-US"/>
          </a:p>
        </p:txBody>
      </p:sp>
      <p:sp>
        <p:nvSpPr>
          <p:cNvPr id="5" name="Footer Placeholder 4">
            <a:extLst>
              <a:ext uri="{FF2B5EF4-FFF2-40B4-BE49-F238E27FC236}">
                <a16:creationId xmlns:a16="http://schemas.microsoft.com/office/drawing/2014/main" id="{DD4127AF-3FCE-C964-41D9-F6931E71AB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28D9CE-9A39-4656-2F19-39AAE6C8AEC0}"/>
              </a:ext>
            </a:extLst>
          </p:cNvPr>
          <p:cNvSpPr>
            <a:spLocks noGrp="1"/>
          </p:cNvSpPr>
          <p:nvPr>
            <p:ph type="sldNum" sz="quarter" idx="12"/>
          </p:nvPr>
        </p:nvSpPr>
        <p:spPr/>
        <p:txBody>
          <a:bodyPr/>
          <a:lstStyle/>
          <a:p>
            <a:fld id="{3066EA70-94DD-5043-97E4-E8052EFAB711}" type="slidenum">
              <a:rPr lang="en-US" smtClean="0"/>
              <a:t>‹#›</a:t>
            </a:fld>
            <a:endParaRPr lang="en-US"/>
          </a:p>
        </p:txBody>
      </p:sp>
    </p:spTree>
    <p:extLst>
      <p:ext uri="{BB962C8B-B14F-4D97-AF65-F5344CB8AC3E}">
        <p14:creationId xmlns:p14="http://schemas.microsoft.com/office/powerpoint/2010/main" val="688347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ECBF5D-AE94-AC8F-7F5B-83AE7A91536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5C499D-0694-8B57-3C7E-8DDC4C3D27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4D3A2D-3C28-E010-7A5E-8F660A28D329}"/>
              </a:ext>
            </a:extLst>
          </p:cNvPr>
          <p:cNvSpPr>
            <a:spLocks noGrp="1"/>
          </p:cNvSpPr>
          <p:nvPr>
            <p:ph type="dt" sz="half" idx="10"/>
          </p:nvPr>
        </p:nvSpPr>
        <p:spPr/>
        <p:txBody>
          <a:bodyPr/>
          <a:lstStyle/>
          <a:p>
            <a:fld id="{34B1190C-AF7A-1B46-A519-0F95E9886533}" type="datetimeFigureOut">
              <a:rPr lang="en-US" smtClean="0"/>
              <a:t>10/30/25</a:t>
            </a:fld>
            <a:endParaRPr lang="en-US"/>
          </a:p>
        </p:txBody>
      </p:sp>
      <p:sp>
        <p:nvSpPr>
          <p:cNvPr id="5" name="Footer Placeholder 4">
            <a:extLst>
              <a:ext uri="{FF2B5EF4-FFF2-40B4-BE49-F238E27FC236}">
                <a16:creationId xmlns:a16="http://schemas.microsoft.com/office/drawing/2014/main" id="{9AF1BA99-47A2-D343-8583-4546BF71F9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175620-C092-AA76-DC41-F26DA8EE62D2}"/>
              </a:ext>
            </a:extLst>
          </p:cNvPr>
          <p:cNvSpPr>
            <a:spLocks noGrp="1"/>
          </p:cNvSpPr>
          <p:nvPr>
            <p:ph type="sldNum" sz="quarter" idx="12"/>
          </p:nvPr>
        </p:nvSpPr>
        <p:spPr/>
        <p:txBody>
          <a:bodyPr/>
          <a:lstStyle/>
          <a:p>
            <a:fld id="{3066EA70-94DD-5043-97E4-E8052EFAB711}" type="slidenum">
              <a:rPr lang="en-US" smtClean="0"/>
              <a:t>‹#›</a:t>
            </a:fld>
            <a:endParaRPr lang="en-US"/>
          </a:p>
        </p:txBody>
      </p:sp>
    </p:spTree>
    <p:extLst>
      <p:ext uri="{BB962C8B-B14F-4D97-AF65-F5344CB8AC3E}">
        <p14:creationId xmlns:p14="http://schemas.microsoft.com/office/powerpoint/2010/main" val="4231761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75E3F-2F27-9416-5C25-17476C28C7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822339-EFF8-AD44-A1FF-6439DAC821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9A06D5-5EDE-F16F-BA54-CF8879B673C7}"/>
              </a:ext>
            </a:extLst>
          </p:cNvPr>
          <p:cNvSpPr>
            <a:spLocks noGrp="1"/>
          </p:cNvSpPr>
          <p:nvPr>
            <p:ph type="dt" sz="half" idx="10"/>
          </p:nvPr>
        </p:nvSpPr>
        <p:spPr/>
        <p:txBody>
          <a:bodyPr/>
          <a:lstStyle/>
          <a:p>
            <a:fld id="{34B1190C-AF7A-1B46-A519-0F95E9886533}" type="datetimeFigureOut">
              <a:rPr lang="en-US" smtClean="0"/>
              <a:t>10/30/25</a:t>
            </a:fld>
            <a:endParaRPr lang="en-US"/>
          </a:p>
        </p:txBody>
      </p:sp>
      <p:sp>
        <p:nvSpPr>
          <p:cNvPr id="5" name="Footer Placeholder 4">
            <a:extLst>
              <a:ext uri="{FF2B5EF4-FFF2-40B4-BE49-F238E27FC236}">
                <a16:creationId xmlns:a16="http://schemas.microsoft.com/office/drawing/2014/main" id="{4CCB8C46-3DAF-DA50-FA8C-4161C19089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41D3B2-348B-3C44-B8D0-923860126F64}"/>
              </a:ext>
            </a:extLst>
          </p:cNvPr>
          <p:cNvSpPr>
            <a:spLocks noGrp="1"/>
          </p:cNvSpPr>
          <p:nvPr>
            <p:ph type="sldNum" sz="quarter" idx="12"/>
          </p:nvPr>
        </p:nvSpPr>
        <p:spPr/>
        <p:txBody>
          <a:bodyPr/>
          <a:lstStyle/>
          <a:p>
            <a:fld id="{3066EA70-94DD-5043-97E4-E8052EFAB711}" type="slidenum">
              <a:rPr lang="en-US" smtClean="0"/>
              <a:t>‹#›</a:t>
            </a:fld>
            <a:endParaRPr lang="en-US"/>
          </a:p>
        </p:txBody>
      </p:sp>
    </p:spTree>
    <p:extLst>
      <p:ext uri="{BB962C8B-B14F-4D97-AF65-F5344CB8AC3E}">
        <p14:creationId xmlns:p14="http://schemas.microsoft.com/office/powerpoint/2010/main" val="4277922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6211B-6AF4-3DDA-3375-69207A5BD4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B90B14-11E8-0CE4-11D0-C1BD2AB920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42AEB4-329D-5858-7268-B67B89E7E7D9}"/>
              </a:ext>
            </a:extLst>
          </p:cNvPr>
          <p:cNvSpPr>
            <a:spLocks noGrp="1"/>
          </p:cNvSpPr>
          <p:nvPr>
            <p:ph type="dt" sz="half" idx="10"/>
          </p:nvPr>
        </p:nvSpPr>
        <p:spPr/>
        <p:txBody>
          <a:bodyPr/>
          <a:lstStyle/>
          <a:p>
            <a:fld id="{34B1190C-AF7A-1B46-A519-0F95E9886533}" type="datetimeFigureOut">
              <a:rPr lang="en-US" smtClean="0"/>
              <a:t>10/30/25</a:t>
            </a:fld>
            <a:endParaRPr lang="en-US"/>
          </a:p>
        </p:txBody>
      </p:sp>
      <p:sp>
        <p:nvSpPr>
          <p:cNvPr id="5" name="Footer Placeholder 4">
            <a:extLst>
              <a:ext uri="{FF2B5EF4-FFF2-40B4-BE49-F238E27FC236}">
                <a16:creationId xmlns:a16="http://schemas.microsoft.com/office/drawing/2014/main" id="{F6F1B4CA-1B6F-FE9D-13F7-379488283A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4D238A-74C2-F902-5E3A-71C7F421952A}"/>
              </a:ext>
            </a:extLst>
          </p:cNvPr>
          <p:cNvSpPr>
            <a:spLocks noGrp="1"/>
          </p:cNvSpPr>
          <p:nvPr>
            <p:ph type="sldNum" sz="quarter" idx="12"/>
          </p:nvPr>
        </p:nvSpPr>
        <p:spPr/>
        <p:txBody>
          <a:bodyPr/>
          <a:lstStyle/>
          <a:p>
            <a:fld id="{3066EA70-94DD-5043-97E4-E8052EFAB711}" type="slidenum">
              <a:rPr lang="en-US" smtClean="0"/>
              <a:t>‹#›</a:t>
            </a:fld>
            <a:endParaRPr lang="en-US"/>
          </a:p>
        </p:txBody>
      </p:sp>
    </p:spTree>
    <p:extLst>
      <p:ext uri="{BB962C8B-B14F-4D97-AF65-F5344CB8AC3E}">
        <p14:creationId xmlns:p14="http://schemas.microsoft.com/office/powerpoint/2010/main" val="4268308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B9592-6C86-BA30-0D52-DF6D27A196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F3D124-B275-E943-C743-053BA773FF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987CD0-EAEB-FD1F-6022-D4590CD88C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A7A1FB-51A8-6148-6C34-290CA5AD891B}"/>
              </a:ext>
            </a:extLst>
          </p:cNvPr>
          <p:cNvSpPr>
            <a:spLocks noGrp="1"/>
          </p:cNvSpPr>
          <p:nvPr>
            <p:ph type="dt" sz="half" idx="10"/>
          </p:nvPr>
        </p:nvSpPr>
        <p:spPr/>
        <p:txBody>
          <a:bodyPr/>
          <a:lstStyle/>
          <a:p>
            <a:fld id="{34B1190C-AF7A-1B46-A519-0F95E9886533}" type="datetimeFigureOut">
              <a:rPr lang="en-US" smtClean="0"/>
              <a:t>10/30/25</a:t>
            </a:fld>
            <a:endParaRPr lang="en-US"/>
          </a:p>
        </p:txBody>
      </p:sp>
      <p:sp>
        <p:nvSpPr>
          <p:cNvPr id="6" name="Footer Placeholder 5">
            <a:extLst>
              <a:ext uri="{FF2B5EF4-FFF2-40B4-BE49-F238E27FC236}">
                <a16:creationId xmlns:a16="http://schemas.microsoft.com/office/drawing/2014/main" id="{537E0426-39D8-B73F-A363-7D4BF02F1D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441198-83FA-75C9-F2BA-6D65D4DCC6FE}"/>
              </a:ext>
            </a:extLst>
          </p:cNvPr>
          <p:cNvSpPr>
            <a:spLocks noGrp="1"/>
          </p:cNvSpPr>
          <p:nvPr>
            <p:ph type="sldNum" sz="quarter" idx="12"/>
          </p:nvPr>
        </p:nvSpPr>
        <p:spPr/>
        <p:txBody>
          <a:bodyPr/>
          <a:lstStyle/>
          <a:p>
            <a:fld id="{3066EA70-94DD-5043-97E4-E8052EFAB711}" type="slidenum">
              <a:rPr lang="en-US" smtClean="0"/>
              <a:t>‹#›</a:t>
            </a:fld>
            <a:endParaRPr lang="en-US"/>
          </a:p>
        </p:txBody>
      </p:sp>
    </p:spTree>
    <p:extLst>
      <p:ext uri="{BB962C8B-B14F-4D97-AF65-F5344CB8AC3E}">
        <p14:creationId xmlns:p14="http://schemas.microsoft.com/office/powerpoint/2010/main" val="3938234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022CB-AA58-4C97-8888-E36F893F95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CD9C06-601E-C014-5616-2A59036FE0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1F9BDA-DDB4-D30D-F44D-CD191FD1B8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CD9ADD-BD18-300F-1E8A-5254B63254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41CB5C-5070-89C3-72EE-B76E45E771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DFD65A-58F5-DDCF-E6AD-74405885D5C9}"/>
              </a:ext>
            </a:extLst>
          </p:cNvPr>
          <p:cNvSpPr>
            <a:spLocks noGrp="1"/>
          </p:cNvSpPr>
          <p:nvPr>
            <p:ph type="dt" sz="half" idx="10"/>
          </p:nvPr>
        </p:nvSpPr>
        <p:spPr/>
        <p:txBody>
          <a:bodyPr/>
          <a:lstStyle/>
          <a:p>
            <a:fld id="{34B1190C-AF7A-1B46-A519-0F95E9886533}" type="datetimeFigureOut">
              <a:rPr lang="en-US" smtClean="0"/>
              <a:t>10/30/25</a:t>
            </a:fld>
            <a:endParaRPr lang="en-US"/>
          </a:p>
        </p:txBody>
      </p:sp>
      <p:sp>
        <p:nvSpPr>
          <p:cNvPr id="8" name="Footer Placeholder 7">
            <a:extLst>
              <a:ext uri="{FF2B5EF4-FFF2-40B4-BE49-F238E27FC236}">
                <a16:creationId xmlns:a16="http://schemas.microsoft.com/office/drawing/2014/main" id="{2572F52C-1544-62E0-3E93-C0B4EAFA1C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1696FF-738D-F945-F058-A8619C678A7B}"/>
              </a:ext>
            </a:extLst>
          </p:cNvPr>
          <p:cNvSpPr>
            <a:spLocks noGrp="1"/>
          </p:cNvSpPr>
          <p:nvPr>
            <p:ph type="sldNum" sz="quarter" idx="12"/>
          </p:nvPr>
        </p:nvSpPr>
        <p:spPr/>
        <p:txBody>
          <a:bodyPr/>
          <a:lstStyle/>
          <a:p>
            <a:fld id="{3066EA70-94DD-5043-97E4-E8052EFAB711}" type="slidenum">
              <a:rPr lang="en-US" smtClean="0"/>
              <a:t>‹#›</a:t>
            </a:fld>
            <a:endParaRPr lang="en-US"/>
          </a:p>
        </p:txBody>
      </p:sp>
    </p:spTree>
    <p:extLst>
      <p:ext uri="{BB962C8B-B14F-4D97-AF65-F5344CB8AC3E}">
        <p14:creationId xmlns:p14="http://schemas.microsoft.com/office/powerpoint/2010/main" val="591263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18CB3-0593-D795-64BF-A1C2B89D37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DF6043-428B-A172-00BE-299CC7A2935F}"/>
              </a:ext>
            </a:extLst>
          </p:cNvPr>
          <p:cNvSpPr>
            <a:spLocks noGrp="1"/>
          </p:cNvSpPr>
          <p:nvPr>
            <p:ph type="dt" sz="half" idx="10"/>
          </p:nvPr>
        </p:nvSpPr>
        <p:spPr/>
        <p:txBody>
          <a:bodyPr/>
          <a:lstStyle/>
          <a:p>
            <a:fld id="{34B1190C-AF7A-1B46-A519-0F95E9886533}" type="datetimeFigureOut">
              <a:rPr lang="en-US" smtClean="0"/>
              <a:t>10/30/25</a:t>
            </a:fld>
            <a:endParaRPr lang="en-US"/>
          </a:p>
        </p:txBody>
      </p:sp>
      <p:sp>
        <p:nvSpPr>
          <p:cNvPr id="4" name="Footer Placeholder 3">
            <a:extLst>
              <a:ext uri="{FF2B5EF4-FFF2-40B4-BE49-F238E27FC236}">
                <a16:creationId xmlns:a16="http://schemas.microsoft.com/office/drawing/2014/main" id="{725C963A-855F-1492-426D-88093FE5D1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924E33-9651-B0EF-1B57-37CF9CEC8E90}"/>
              </a:ext>
            </a:extLst>
          </p:cNvPr>
          <p:cNvSpPr>
            <a:spLocks noGrp="1"/>
          </p:cNvSpPr>
          <p:nvPr>
            <p:ph type="sldNum" sz="quarter" idx="12"/>
          </p:nvPr>
        </p:nvSpPr>
        <p:spPr/>
        <p:txBody>
          <a:bodyPr/>
          <a:lstStyle/>
          <a:p>
            <a:fld id="{3066EA70-94DD-5043-97E4-E8052EFAB711}" type="slidenum">
              <a:rPr lang="en-US" smtClean="0"/>
              <a:t>‹#›</a:t>
            </a:fld>
            <a:endParaRPr lang="en-US"/>
          </a:p>
        </p:txBody>
      </p:sp>
    </p:spTree>
    <p:extLst>
      <p:ext uri="{BB962C8B-B14F-4D97-AF65-F5344CB8AC3E}">
        <p14:creationId xmlns:p14="http://schemas.microsoft.com/office/powerpoint/2010/main" val="3727759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FA3E4C-5D1B-9783-7AAF-31256F10281F}"/>
              </a:ext>
            </a:extLst>
          </p:cNvPr>
          <p:cNvSpPr>
            <a:spLocks noGrp="1"/>
          </p:cNvSpPr>
          <p:nvPr>
            <p:ph type="dt" sz="half" idx="10"/>
          </p:nvPr>
        </p:nvSpPr>
        <p:spPr/>
        <p:txBody>
          <a:bodyPr/>
          <a:lstStyle/>
          <a:p>
            <a:fld id="{34B1190C-AF7A-1B46-A519-0F95E9886533}" type="datetimeFigureOut">
              <a:rPr lang="en-US" smtClean="0"/>
              <a:t>10/30/25</a:t>
            </a:fld>
            <a:endParaRPr lang="en-US"/>
          </a:p>
        </p:txBody>
      </p:sp>
      <p:sp>
        <p:nvSpPr>
          <p:cNvPr id="3" name="Footer Placeholder 2">
            <a:extLst>
              <a:ext uri="{FF2B5EF4-FFF2-40B4-BE49-F238E27FC236}">
                <a16:creationId xmlns:a16="http://schemas.microsoft.com/office/drawing/2014/main" id="{387A3285-FB73-B259-5E57-BCE40920C4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83ADA3-BE6F-DBD0-7201-73D96D40CB55}"/>
              </a:ext>
            </a:extLst>
          </p:cNvPr>
          <p:cNvSpPr>
            <a:spLocks noGrp="1"/>
          </p:cNvSpPr>
          <p:nvPr>
            <p:ph type="sldNum" sz="quarter" idx="12"/>
          </p:nvPr>
        </p:nvSpPr>
        <p:spPr/>
        <p:txBody>
          <a:bodyPr/>
          <a:lstStyle/>
          <a:p>
            <a:fld id="{3066EA70-94DD-5043-97E4-E8052EFAB711}" type="slidenum">
              <a:rPr lang="en-US" smtClean="0"/>
              <a:t>‹#›</a:t>
            </a:fld>
            <a:endParaRPr lang="en-US"/>
          </a:p>
        </p:txBody>
      </p:sp>
    </p:spTree>
    <p:extLst>
      <p:ext uri="{BB962C8B-B14F-4D97-AF65-F5344CB8AC3E}">
        <p14:creationId xmlns:p14="http://schemas.microsoft.com/office/powerpoint/2010/main" val="1529605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3834B-4025-E13D-AD96-448C4281D8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C62FE3-D497-15B6-503C-C99B9C684C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91D8A1-471D-F96A-0460-F4D2C2376D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33B039-DAF8-52F3-C98E-4B1F169AA1E9}"/>
              </a:ext>
            </a:extLst>
          </p:cNvPr>
          <p:cNvSpPr>
            <a:spLocks noGrp="1"/>
          </p:cNvSpPr>
          <p:nvPr>
            <p:ph type="dt" sz="half" idx="10"/>
          </p:nvPr>
        </p:nvSpPr>
        <p:spPr/>
        <p:txBody>
          <a:bodyPr/>
          <a:lstStyle/>
          <a:p>
            <a:fld id="{34B1190C-AF7A-1B46-A519-0F95E9886533}" type="datetimeFigureOut">
              <a:rPr lang="en-US" smtClean="0"/>
              <a:t>10/30/25</a:t>
            </a:fld>
            <a:endParaRPr lang="en-US"/>
          </a:p>
        </p:txBody>
      </p:sp>
      <p:sp>
        <p:nvSpPr>
          <p:cNvPr id="6" name="Footer Placeholder 5">
            <a:extLst>
              <a:ext uri="{FF2B5EF4-FFF2-40B4-BE49-F238E27FC236}">
                <a16:creationId xmlns:a16="http://schemas.microsoft.com/office/drawing/2014/main" id="{FD3DB5C5-4715-89C7-D60F-46D2A3C075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5A2C45-B465-40A8-FC34-36C7676E67CA}"/>
              </a:ext>
            </a:extLst>
          </p:cNvPr>
          <p:cNvSpPr>
            <a:spLocks noGrp="1"/>
          </p:cNvSpPr>
          <p:nvPr>
            <p:ph type="sldNum" sz="quarter" idx="12"/>
          </p:nvPr>
        </p:nvSpPr>
        <p:spPr/>
        <p:txBody>
          <a:bodyPr/>
          <a:lstStyle/>
          <a:p>
            <a:fld id="{3066EA70-94DD-5043-97E4-E8052EFAB711}" type="slidenum">
              <a:rPr lang="en-US" smtClean="0"/>
              <a:t>‹#›</a:t>
            </a:fld>
            <a:endParaRPr lang="en-US"/>
          </a:p>
        </p:txBody>
      </p:sp>
    </p:spTree>
    <p:extLst>
      <p:ext uri="{BB962C8B-B14F-4D97-AF65-F5344CB8AC3E}">
        <p14:creationId xmlns:p14="http://schemas.microsoft.com/office/powerpoint/2010/main" val="1619337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9AE5A-4398-0EB3-0183-35E9898CA3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5D6A1C-D7EB-2F0D-3DFB-3984953B19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8CD8F2-5E44-99E3-29A5-0DA5F650CC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C1036F-736E-333D-5049-58E1887F92F1}"/>
              </a:ext>
            </a:extLst>
          </p:cNvPr>
          <p:cNvSpPr>
            <a:spLocks noGrp="1"/>
          </p:cNvSpPr>
          <p:nvPr>
            <p:ph type="dt" sz="half" idx="10"/>
          </p:nvPr>
        </p:nvSpPr>
        <p:spPr/>
        <p:txBody>
          <a:bodyPr/>
          <a:lstStyle/>
          <a:p>
            <a:fld id="{34B1190C-AF7A-1B46-A519-0F95E9886533}" type="datetimeFigureOut">
              <a:rPr lang="en-US" smtClean="0"/>
              <a:t>10/30/25</a:t>
            </a:fld>
            <a:endParaRPr lang="en-US"/>
          </a:p>
        </p:txBody>
      </p:sp>
      <p:sp>
        <p:nvSpPr>
          <p:cNvPr id="6" name="Footer Placeholder 5">
            <a:extLst>
              <a:ext uri="{FF2B5EF4-FFF2-40B4-BE49-F238E27FC236}">
                <a16:creationId xmlns:a16="http://schemas.microsoft.com/office/drawing/2014/main" id="{158FD768-B2E1-1765-6A40-EBC8353451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07C9FD-FB1D-FD51-3190-7A25606E646B}"/>
              </a:ext>
            </a:extLst>
          </p:cNvPr>
          <p:cNvSpPr>
            <a:spLocks noGrp="1"/>
          </p:cNvSpPr>
          <p:nvPr>
            <p:ph type="sldNum" sz="quarter" idx="12"/>
          </p:nvPr>
        </p:nvSpPr>
        <p:spPr/>
        <p:txBody>
          <a:bodyPr/>
          <a:lstStyle/>
          <a:p>
            <a:fld id="{3066EA70-94DD-5043-97E4-E8052EFAB711}" type="slidenum">
              <a:rPr lang="en-US" smtClean="0"/>
              <a:t>‹#›</a:t>
            </a:fld>
            <a:endParaRPr lang="en-US"/>
          </a:p>
        </p:txBody>
      </p:sp>
    </p:spTree>
    <p:extLst>
      <p:ext uri="{BB962C8B-B14F-4D97-AF65-F5344CB8AC3E}">
        <p14:creationId xmlns:p14="http://schemas.microsoft.com/office/powerpoint/2010/main" val="868359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0055EE-7276-DE03-4FCF-11862AE9EF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2CF53B-F213-6E5E-3AB4-F6DFD85542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BAFC4E-5075-2952-A4C4-C17E7D5E5A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B1190C-AF7A-1B46-A519-0F95E9886533}" type="datetimeFigureOut">
              <a:rPr lang="en-US" smtClean="0"/>
              <a:t>10/30/25</a:t>
            </a:fld>
            <a:endParaRPr lang="en-US"/>
          </a:p>
        </p:txBody>
      </p:sp>
      <p:sp>
        <p:nvSpPr>
          <p:cNvPr id="5" name="Footer Placeholder 4">
            <a:extLst>
              <a:ext uri="{FF2B5EF4-FFF2-40B4-BE49-F238E27FC236}">
                <a16:creationId xmlns:a16="http://schemas.microsoft.com/office/drawing/2014/main" id="{32DCB997-6100-286E-DFD1-6A12E74DBF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A1BE89-8B42-41F7-6ECD-47C971EF06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66EA70-94DD-5043-97E4-E8052EFAB711}" type="slidenum">
              <a:rPr lang="en-US" smtClean="0"/>
              <a:t>‹#›</a:t>
            </a:fld>
            <a:endParaRPr lang="en-US"/>
          </a:p>
        </p:txBody>
      </p:sp>
    </p:spTree>
    <p:extLst>
      <p:ext uri="{BB962C8B-B14F-4D97-AF65-F5344CB8AC3E}">
        <p14:creationId xmlns:p14="http://schemas.microsoft.com/office/powerpoint/2010/main" val="38895612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mt="86858"/>
            <a:duotone>
              <a:prstClr val="black"/>
              <a:schemeClr val="accent6">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39505A-F310-40AA-229C-4BC6A4552B2F}"/>
              </a:ext>
            </a:extLst>
          </p:cNvPr>
          <p:cNvPicPr>
            <a:picLocks noChangeAspect="1"/>
          </p:cNvPicPr>
          <p:nvPr/>
        </p:nvPicPr>
        <p:blipFill>
          <a:blip r:embed="rId4">
            <a:alphaModFix amt="16000"/>
          </a:blip>
          <a:stretch>
            <a:fillRect/>
          </a:stretch>
        </p:blipFill>
        <p:spPr>
          <a:xfrm>
            <a:off x="-627062" y="61118"/>
            <a:ext cx="6502400" cy="6502400"/>
          </a:xfrm>
          <a:prstGeom prst="rect">
            <a:avLst/>
          </a:prstGeom>
        </p:spPr>
      </p:pic>
      <p:sp>
        <p:nvSpPr>
          <p:cNvPr id="4" name="TextBox 3">
            <a:extLst>
              <a:ext uri="{FF2B5EF4-FFF2-40B4-BE49-F238E27FC236}">
                <a16:creationId xmlns:a16="http://schemas.microsoft.com/office/drawing/2014/main" id="{1F80EBEE-812A-09F5-FF88-774EA3F841DB}"/>
              </a:ext>
            </a:extLst>
          </p:cNvPr>
          <p:cNvSpPr txBox="1"/>
          <p:nvPr/>
        </p:nvSpPr>
        <p:spPr>
          <a:xfrm>
            <a:off x="5389418" y="980748"/>
            <a:ext cx="6331527" cy="1938992"/>
          </a:xfrm>
          <a:prstGeom prst="rect">
            <a:avLst/>
          </a:prstGeom>
          <a:noFill/>
        </p:spPr>
        <p:txBody>
          <a:bodyPr wrap="square" rtlCol="0">
            <a:spAutoFit/>
          </a:bodyPr>
          <a:lstStyle/>
          <a:p>
            <a:r>
              <a:rPr lang="en-US" sz="4400" dirty="0">
                <a:solidFill>
                  <a:srgbClr val="C00000"/>
                </a:solidFill>
                <a:latin typeface="Noteworthy Light" panose="02000400000000000000" pitchFamily="2" charset="77"/>
                <a:ea typeface="Noteworthy Light" panose="02000400000000000000" pitchFamily="2" charset="77"/>
              </a:rPr>
              <a:t>God inspires us to walk in the footsteps of his Son.</a:t>
            </a:r>
          </a:p>
          <a:p>
            <a:endParaRPr lang="en-US" sz="800" i="1" dirty="0">
              <a:solidFill>
                <a:srgbClr val="C00000"/>
              </a:solidFill>
              <a:latin typeface="Garamond" panose="02020404030301010803" pitchFamily="18" charset="0"/>
            </a:endParaRPr>
          </a:p>
          <a:p>
            <a:pPr algn="r"/>
            <a:r>
              <a:rPr lang="en-US" sz="2400" i="1" dirty="0">
                <a:solidFill>
                  <a:schemeClr val="bg2">
                    <a:lumMod val="25000"/>
                  </a:schemeClr>
                </a:solidFill>
                <a:latin typeface="PT Serif Caption" panose="02060603050505020204" pitchFamily="18" charset="77"/>
              </a:rPr>
              <a:t>Meditation 3.3</a:t>
            </a:r>
          </a:p>
        </p:txBody>
      </p:sp>
      <p:sp>
        <p:nvSpPr>
          <p:cNvPr id="7" name="Title 1">
            <a:extLst>
              <a:ext uri="{FF2B5EF4-FFF2-40B4-BE49-F238E27FC236}">
                <a16:creationId xmlns:a16="http://schemas.microsoft.com/office/drawing/2014/main" id="{1CC5870F-7F14-5706-638A-B6AC1B7E104B}"/>
              </a:ext>
            </a:extLst>
          </p:cNvPr>
          <p:cNvSpPr txBox="1">
            <a:spLocks/>
          </p:cNvSpPr>
          <p:nvPr/>
        </p:nvSpPr>
        <p:spPr>
          <a:xfrm>
            <a:off x="1551710" y="4075121"/>
            <a:ext cx="10358516" cy="1690688"/>
          </a:xfrm>
          <a:prstGeom prst="rect">
            <a:avLst/>
          </a:prstGeom>
          <a:noFill/>
        </p:spPr>
        <p:txBody>
          <a:bodyPr vert="horz" lIns="73152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0" dirty="0">
                <a:solidFill>
                  <a:srgbClr val="002060"/>
                </a:solidFill>
                <a:latin typeface="Bodoni 72 Smallcaps Book" pitchFamily="2" charset="0"/>
              </a:rPr>
              <a:t>3. To be “Lasallian”</a:t>
            </a:r>
          </a:p>
        </p:txBody>
      </p:sp>
    </p:spTree>
    <p:extLst>
      <p:ext uri="{BB962C8B-B14F-4D97-AF65-F5344CB8AC3E}">
        <p14:creationId xmlns:p14="http://schemas.microsoft.com/office/powerpoint/2010/main" val="200783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38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EC551-9534-4685-2677-8B973FE57D15}"/>
              </a:ext>
            </a:extLst>
          </p:cNvPr>
          <p:cNvSpPr>
            <a:spLocks noGrp="1"/>
          </p:cNvSpPr>
          <p:nvPr>
            <p:ph type="title"/>
          </p:nvPr>
        </p:nvSpPr>
        <p:spPr>
          <a:xfrm>
            <a:off x="213732" y="259271"/>
            <a:ext cx="11764536" cy="1912854"/>
          </a:xfrm>
        </p:spPr>
        <p:txBody>
          <a:bodyPr>
            <a:normAutofit fontScale="90000"/>
          </a:bodyPr>
          <a:lstStyle/>
          <a:p>
            <a:r>
              <a:rPr lang="en-US" sz="3600" dirty="0">
                <a:solidFill>
                  <a:srgbClr val="002060"/>
                </a:solidFill>
                <a:effectLst/>
                <a:latin typeface="Bodoni 72 Book" pitchFamily="2" charset="0"/>
              </a:rPr>
              <a:t>ADDRESS OF THE HOLY FATHER LEO XIV</a:t>
            </a:r>
            <a:br>
              <a:rPr lang="en-US" sz="3600" dirty="0">
                <a:solidFill>
                  <a:srgbClr val="002060"/>
                </a:solidFill>
                <a:effectLst/>
                <a:latin typeface="Bodoni 72 Book" pitchFamily="2" charset="0"/>
              </a:rPr>
            </a:br>
            <a:r>
              <a:rPr lang="en-US" sz="3600" dirty="0">
                <a:solidFill>
                  <a:srgbClr val="002060"/>
                </a:solidFill>
                <a:effectLst/>
                <a:latin typeface="Bodoni 72 Book" pitchFamily="2" charset="0"/>
              </a:rPr>
              <a:t>TO THE BROTHERS OF THE CHRISTIAN SCHOOLS</a:t>
            </a:r>
            <a:br>
              <a:rPr lang="en-US" sz="3600" dirty="0">
                <a:solidFill>
                  <a:srgbClr val="002060"/>
                </a:solidFill>
                <a:effectLst/>
                <a:latin typeface="Bodoni 72 Book" pitchFamily="2" charset="0"/>
              </a:rPr>
            </a:br>
            <a:r>
              <a:rPr lang="en-US" sz="3100" dirty="0">
                <a:solidFill>
                  <a:srgbClr val="002060"/>
                </a:solidFill>
                <a:effectLst/>
                <a:latin typeface="Bodoni 72 Book" pitchFamily="2" charset="0"/>
              </a:rPr>
              <a:t>Thursday, 15 May 2025</a:t>
            </a:r>
            <a:br>
              <a:rPr lang="en-US" b="0" dirty="0">
                <a:solidFill>
                  <a:srgbClr val="002060"/>
                </a:solidFill>
                <a:effectLst/>
                <a:latin typeface="Bodoni 72 Book" pitchFamily="2" charset="0"/>
              </a:rPr>
            </a:br>
            <a:endParaRPr lang="en-US" dirty="0">
              <a:solidFill>
                <a:srgbClr val="002060"/>
              </a:solidFill>
              <a:latin typeface="Bodoni 72 Book" pitchFamily="2" charset="0"/>
            </a:endParaRPr>
          </a:p>
        </p:txBody>
      </p:sp>
      <p:sp>
        <p:nvSpPr>
          <p:cNvPr id="3" name="Content Placeholder 2">
            <a:extLst>
              <a:ext uri="{FF2B5EF4-FFF2-40B4-BE49-F238E27FC236}">
                <a16:creationId xmlns:a16="http://schemas.microsoft.com/office/drawing/2014/main" id="{2FD6BF3E-E16A-2629-060F-6F1F95198EF5}"/>
              </a:ext>
            </a:extLst>
          </p:cNvPr>
          <p:cNvSpPr>
            <a:spLocks noGrp="1"/>
          </p:cNvSpPr>
          <p:nvPr>
            <p:ph idx="1"/>
          </p:nvPr>
        </p:nvSpPr>
        <p:spPr>
          <a:xfrm>
            <a:off x="6096001" y="1955449"/>
            <a:ext cx="5882268" cy="4192643"/>
          </a:xfrm>
        </p:spPr>
        <p:txBody>
          <a:bodyPr>
            <a:noAutofit/>
          </a:bodyPr>
          <a:lstStyle/>
          <a:p>
            <a:pPr marL="0" indent="0" algn="just">
              <a:buNone/>
            </a:pPr>
            <a:r>
              <a:rPr lang="en-US" sz="3200" b="0" i="0" dirty="0">
                <a:solidFill>
                  <a:srgbClr val="002060"/>
                </a:solidFill>
                <a:effectLst/>
                <a:latin typeface="Garamond" panose="02020404030301010803" pitchFamily="18" charset="0"/>
              </a:rPr>
              <a:t>"After three centuries, it is wonderful to see how your presence continues to carry the freshness of a rich and far-reaching educational reality, through which, still today and in various parts of the world, you devote yourselves to the formation of young people with enthusiasm, fidelity, and a spirit of sacrifice.”</a:t>
            </a:r>
          </a:p>
          <a:p>
            <a:pPr marL="0" indent="0">
              <a:buNone/>
            </a:pPr>
            <a:endParaRPr lang="en-US" dirty="0">
              <a:latin typeface="Garamond" panose="02020404030301010803" pitchFamily="18" charset="0"/>
            </a:endParaRPr>
          </a:p>
        </p:txBody>
      </p:sp>
      <p:pic>
        <p:nvPicPr>
          <p:cNvPr id="1026" name="Picture 2" descr="Pope encourages Christian Brothers to evangelize through education -  Catholic Review">
            <a:extLst>
              <a:ext uri="{FF2B5EF4-FFF2-40B4-BE49-F238E27FC236}">
                <a16:creationId xmlns:a16="http://schemas.microsoft.com/office/drawing/2014/main" id="{4216D676-505F-D4FE-DF0E-02B1247CC9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732" y="2172125"/>
            <a:ext cx="5487867" cy="3658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673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D42DCDE-6C31-A3E6-25B0-AA9D54EC79AC}"/>
              </a:ext>
            </a:extLst>
          </p:cNvPr>
          <p:cNvPicPr>
            <a:picLocks noGrp="1" noChangeAspect="1"/>
          </p:cNvPicPr>
          <p:nvPr>
            <p:ph idx="1"/>
          </p:nvPr>
        </p:nvPicPr>
        <p:blipFill rotWithShape="1">
          <a:blip r:embed="rId3"/>
          <a:srcRect l="13824" t="21456" r="15207" b="386"/>
          <a:stretch/>
        </p:blipFill>
        <p:spPr>
          <a:xfrm>
            <a:off x="1298654" y="126931"/>
            <a:ext cx="9594691" cy="6604137"/>
          </a:xfrm>
        </p:spPr>
      </p:pic>
    </p:spTree>
    <p:extLst>
      <p:ext uri="{BB962C8B-B14F-4D97-AF65-F5344CB8AC3E}">
        <p14:creationId xmlns:p14="http://schemas.microsoft.com/office/powerpoint/2010/main" val="39896391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duotone>
              <a:schemeClr val="accent6">
                <a:shade val="45000"/>
                <a:satMod val="135000"/>
              </a:schemeClr>
              <a:prstClr val="white"/>
            </a:duotone>
            <a:alphaModFix amt="86858"/>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E1F64-9DC9-0F50-8361-5A42C6EABABA}"/>
              </a:ext>
            </a:extLst>
          </p:cNvPr>
          <p:cNvSpPr>
            <a:spLocks noGrp="1"/>
          </p:cNvSpPr>
          <p:nvPr>
            <p:ph type="title"/>
          </p:nvPr>
        </p:nvSpPr>
        <p:spPr>
          <a:xfrm>
            <a:off x="0" y="1"/>
            <a:ext cx="12192000" cy="1690688"/>
          </a:xfrm>
          <a:blipFill>
            <a:blip r:embed="rId3">
              <a:alphaModFix amt="86858"/>
              <a:duotone>
                <a:schemeClr val="accent6">
                  <a:shade val="45000"/>
                  <a:satMod val="135000"/>
                </a:schemeClr>
                <a:prstClr val="white"/>
              </a:duotone>
            </a:blip>
            <a:tile tx="0" ty="0" sx="100000" sy="100000" flip="none" algn="tl"/>
          </a:blipFill>
        </p:spPr>
        <p:txBody>
          <a:bodyPr lIns="731520"/>
          <a:lstStyle/>
          <a:p>
            <a:r>
              <a:rPr lang="en-US" dirty="0">
                <a:solidFill>
                  <a:srgbClr val="002060"/>
                </a:solidFill>
                <a:latin typeface="Bodoni 72 Smallcaps Book" pitchFamily="2" charset="0"/>
              </a:rPr>
              <a:t>The Context</a:t>
            </a:r>
          </a:p>
        </p:txBody>
      </p:sp>
      <p:sp>
        <p:nvSpPr>
          <p:cNvPr id="3" name="Content Placeholder 2">
            <a:extLst>
              <a:ext uri="{FF2B5EF4-FFF2-40B4-BE49-F238E27FC236}">
                <a16:creationId xmlns:a16="http://schemas.microsoft.com/office/drawing/2014/main" id="{E62D00B2-50C5-AB98-21F1-086528395F1E}"/>
              </a:ext>
            </a:extLst>
          </p:cNvPr>
          <p:cNvSpPr>
            <a:spLocks noGrp="1"/>
          </p:cNvSpPr>
          <p:nvPr>
            <p:ph idx="1"/>
          </p:nvPr>
        </p:nvSpPr>
        <p:spPr>
          <a:xfrm>
            <a:off x="838200" y="1825625"/>
            <a:ext cx="10515600" cy="2530244"/>
          </a:xfrm>
        </p:spPr>
        <p:txBody>
          <a:bodyPr>
            <a:normAutofit/>
          </a:bodyPr>
          <a:lstStyle/>
          <a:p>
            <a:r>
              <a:rPr lang="en-US" sz="3200" dirty="0">
                <a:solidFill>
                  <a:schemeClr val="tx2"/>
                </a:solidFill>
                <a:latin typeface="PT Serif" panose="020A0603040505020204" pitchFamily="18" charset="77"/>
              </a:rPr>
              <a:t>Jesus of Nazareth lived from around 4BCE until 30 CE and led to the creation of Christianity.  The Catholic Church is one of many Christian denominations.  </a:t>
            </a:r>
          </a:p>
          <a:p>
            <a:r>
              <a:rPr lang="en-US" sz="3200" dirty="0">
                <a:solidFill>
                  <a:schemeClr val="tx2"/>
                </a:solidFill>
                <a:latin typeface="PT Serif" panose="020A0603040505020204" pitchFamily="18" charset="77"/>
              </a:rPr>
              <a:t>The term catholic means universal.</a:t>
            </a:r>
          </a:p>
        </p:txBody>
      </p:sp>
      <p:sp>
        <p:nvSpPr>
          <p:cNvPr id="4" name="TextBox 3">
            <a:extLst>
              <a:ext uri="{FF2B5EF4-FFF2-40B4-BE49-F238E27FC236}">
                <a16:creationId xmlns:a16="http://schemas.microsoft.com/office/drawing/2014/main" id="{D57ABA70-AF55-F219-45A4-EFD4A38EE9E0}"/>
              </a:ext>
            </a:extLst>
          </p:cNvPr>
          <p:cNvSpPr txBox="1"/>
          <p:nvPr/>
        </p:nvSpPr>
        <p:spPr>
          <a:xfrm>
            <a:off x="4748463" y="4026569"/>
            <a:ext cx="7331242" cy="2554545"/>
          </a:xfrm>
          <a:prstGeom prst="rect">
            <a:avLst/>
          </a:prstGeom>
          <a:noFill/>
        </p:spPr>
        <p:txBody>
          <a:bodyPr wrap="square" rtlCol="0">
            <a:spAutoFit/>
          </a:bodyPr>
          <a:lstStyle/>
          <a:p>
            <a:r>
              <a:rPr lang="en-US" sz="3200" dirty="0">
                <a:solidFill>
                  <a:schemeClr val="tx2"/>
                </a:solidFill>
                <a:latin typeface="PT Serif" panose="020A0603040505020204" pitchFamily="18" charset="77"/>
              </a:rPr>
              <a:t>The Brothers of the Christian Schools are an example of one of many Religious Orders that make up the Catholic Church and help the Church carry out her mission.</a:t>
            </a:r>
          </a:p>
        </p:txBody>
      </p:sp>
      <p:pic>
        <p:nvPicPr>
          <p:cNvPr id="7" name="Picture 6">
            <a:extLst>
              <a:ext uri="{FF2B5EF4-FFF2-40B4-BE49-F238E27FC236}">
                <a16:creationId xmlns:a16="http://schemas.microsoft.com/office/drawing/2014/main" id="{E114694B-DE36-40F0-AC80-7717E342E65C}"/>
              </a:ext>
            </a:extLst>
          </p:cNvPr>
          <p:cNvPicPr>
            <a:picLocks noChangeAspect="1"/>
          </p:cNvPicPr>
          <p:nvPr/>
        </p:nvPicPr>
        <p:blipFill>
          <a:blip r:embed="rId4"/>
          <a:stretch>
            <a:fillRect/>
          </a:stretch>
        </p:blipFill>
        <p:spPr>
          <a:xfrm>
            <a:off x="1134148" y="3948283"/>
            <a:ext cx="3004306" cy="2711115"/>
          </a:xfrm>
          <a:prstGeom prst="rect">
            <a:avLst/>
          </a:prstGeom>
        </p:spPr>
      </p:pic>
    </p:spTree>
    <p:extLst>
      <p:ext uri="{BB962C8B-B14F-4D97-AF65-F5344CB8AC3E}">
        <p14:creationId xmlns:p14="http://schemas.microsoft.com/office/powerpoint/2010/main" val="2282668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duotone>
              <a:schemeClr val="accent6">
                <a:shade val="45000"/>
                <a:satMod val="135000"/>
              </a:schemeClr>
              <a:prstClr val="white"/>
            </a:duotone>
            <a:alphaModFix amt="86858"/>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1F895-576E-7ED8-D270-CB7711B8FCDB}"/>
              </a:ext>
            </a:extLst>
          </p:cNvPr>
          <p:cNvSpPr>
            <a:spLocks noGrp="1"/>
          </p:cNvSpPr>
          <p:nvPr>
            <p:ph type="title"/>
          </p:nvPr>
        </p:nvSpPr>
        <p:spPr>
          <a:xfrm>
            <a:off x="0" y="1"/>
            <a:ext cx="11439911" cy="984020"/>
          </a:xfrm>
          <a:blipFill>
            <a:blip r:embed="rId3">
              <a:alphaModFix amt="86858"/>
              <a:duotone>
                <a:schemeClr val="accent6">
                  <a:shade val="45000"/>
                  <a:satMod val="135000"/>
                </a:schemeClr>
                <a:prstClr val="white"/>
              </a:duotone>
            </a:blip>
            <a:tile tx="0" ty="0" sx="100000" sy="100000" flip="none" algn="tl"/>
          </a:blipFill>
        </p:spPr>
        <p:txBody>
          <a:bodyPr lIns="731520"/>
          <a:lstStyle/>
          <a:p>
            <a:pPr algn="r"/>
            <a:r>
              <a:rPr lang="en-US" dirty="0">
                <a:solidFill>
                  <a:srgbClr val="002060"/>
                </a:solidFill>
                <a:latin typeface="Bodoni 72 Smallcaps Book" pitchFamily="2" charset="0"/>
              </a:rPr>
              <a:t>Other Religious Orders</a:t>
            </a:r>
          </a:p>
        </p:txBody>
      </p:sp>
      <p:sp>
        <p:nvSpPr>
          <p:cNvPr id="12" name="Rectangle 11">
            <a:extLst>
              <a:ext uri="{FF2B5EF4-FFF2-40B4-BE49-F238E27FC236}">
                <a16:creationId xmlns:a16="http://schemas.microsoft.com/office/drawing/2014/main" id="{96D0A704-DB84-66BB-4CE9-C1DC5044A809}"/>
              </a:ext>
            </a:extLst>
          </p:cNvPr>
          <p:cNvSpPr/>
          <p:nvPr/>
        </p:nvSpPr>
        <p:spPr>
          <a:xfrm>
            <a:off x="1177636" y="4111016"/>
            <a:ext cx="4710545" cy="2605089"/>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r"/>
            <a:r>
              <a:rPr lang="en-US" sz="2400" i="1" dirty="0">
                <a:solidFill>
                  <a:srgbClr val="1F5B31"/>
                </a:solidFill>
                <a:latin typeface="PT Serif" panose="020A0603040505020204" pitchFamily="18" charset="77"/>
              </a:rPr>
              <a:t>Marist</a:t>
            </a:r>
            <a:r>
              <a:rPr lang="en-US" sz="2400" dirty="0">
                <a:solidFill>
                  <a:srgbClr val="1F5B31"/>
                </a:solidFill>
                <a:latin typeface="PT Serif" panose="020A0603040505020204" pitchFamily="18" charset="77"/>
              </a:rPr>
              <a:t> Brothers were founded                        in 1817 by Saint Marcellin                   Champagnat to make Jesus.                    Christ known and loved                         through education</a:t>
            </a:r>
            <a:r>
              <a:rPr lang="en-US" dirty="0">
                <a:solidFill>
                  <a:srgbClr val="1F5B31"/>
                </a:solidFill>
                <a:latin typeface="PT Serif" panose="020A0603040505020204" pitchFamily="18" charset="77"/>
              </a:rPr>
              <a:t>.</a:t>
            </a:r>
          </a:p>
        </p:txBody>
      </p:sp>
      <p:sp>
        <p:nvSpPr>
          <p:cNvPr id="14" name="Rectangle 13">
            <a:extLst>
              <a:ext uri="{FF2B5EF4-FFF2-40B4-BE49-F238E27FC236}">
                <a16:creationId xmlns:a16="http://schemas.microsoft.com/office/drawing/2014/main" id="{C888D2E8-B2EA-10CC-CF5C-F9524F8C33B5}"/>
              </a:ext>
            </a:extLst>
          </p:cNvPr>
          <p:cNvSpPr/>
          <p:nvPr/>
        </p:nvSpPr>
        <p:spPr>
          <a:xfrm>
            <a:off x="6729367" y="4111011"/>
            <a:ext cx="4710544" cy="2605089"/>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400" dirty="0">
                <a:solidFill>
                  <a:srgbClr val="1F5B31"/>
                </a:solidFill>
                <a:latin typeface="PT Serif" panose="020A0603040505020204" pitchFamily="18" charset="77"/>
              </a:rPr>
              <a:t>The </a:t>
            </a:r>
            <a:r>
              <a:rPr lang="en-US" sz="2400" i="1" dirty="0">
                <a:solidFill>
                  <a:srgbClr val="1F5B31"/>
                </a:solidFill>
                <a:latin typeface="PT Serif" panose="020A0603040505020204" pitchFamily="18" charset="77"/>
              </a:rPr>
              <a:t>Order of Saint Augustine </a:t>
            </a:r>
            <a:r>
              <a:rPr lang="en-US" sz="2400" dirty="0">
                <a:solidFill>
                  <a:srgbClr val="1F5B31"/>
                </a:solidFill>
                <a:latin typeface="PT Serif" panose="020A0603040505020204" pitchFamily="18" charset="77"/>
              </a:rPr>
              <a:t>was founded based on the life of Saint Augustine and the monastic lifestyle, they attempt to reflect the mystery of the Trinity.</a:t>
            </a:r>
          </a:p>
        </p:txBody>
      </p:sp>
      <p:sp>
        <p:nvSpPr>
          <p:cNvPr id="15" name="Rectangle 14">
            <a:extLst>
              <a:ext uri="{FF2B5EF4-FFF2-40B4-BE49-F238E27FC236}">
                <a16:creationId xmlns:a16="http://schemas.microsoft.com/office/drawing/2014/main" id="{C9ECC143-DA7C-23E0-D3E9-8D6B3FBE378E}"/>
              </a:ext>
            </a:extLst>
          </p:cNvPr>
          <p:cNvSpPr/>
          <p:nvPr/>
        </p:nvSpPr>
        <p:spPr>
          <a:xfrm>
            <a:off x="6739285" y="1019760"/>
            <a:ext cx="4710545" cy="2605089"/>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lang="en-US" sz="2400" i="1" dirty="0">
                <a:solidFill>
                  <a:srgbClr val="1F5B31"/>
                </a:solidFill>
                <a:latin typeface="PT Serif" panose="020A0603040505020204" pitchFamily="18" charset="77"/>
              </a:rPr>
              <a:t>Vincentians</a:t>
            </a:r>
            <a:r>
              <a:rPr lang="en-US" sz="2400" dirty="0">
                <a:solidFill>
                  <a:srgbClr val="1F5B31"/>
                </a:solidFill>
                <a:latin typeface="PT Serif" panose="020A0603040505020204" pitchFamily="18" charset="77"/>
              </a:rPr>
              <a:t> and </a:t>
            </a:r>
            <a:r>
              <a:rPr lang="en-US" sz="2400" i="1" dirty="0">
                <a:solidFill>
                  <a:srgbClr val="1F5B31"/>
                </a:solidFill>
                <a:latin typeface="PT Serif" panose="020A0603040505020204" pitchFamily="18" charset="77"/>
              </a:rPr>
              <a:t>Daughters of Charity</a:t>
            </a:r>
            <a:r>
              <a:rPr lang="en-US" sz="2400" dirty="0">
                <a:solidFill>
                  <a:srgbClr val="1F5B31"/>
                </a:solidFill>
                <a:latin typeface="PT Serif" panose="020A0603040505020204" pitchFamily="18" charset="77"/>
              </a:rPr>
              <a:t> are </a:t>
            </a:r>
            <a:r>
              <a:rPr lang="en-US" sz="2400" b="0" i="0" dirty="0">
                <a:solidFill>
                  <a:srgbClr val="1F5B31"/>
                </a:solidFill>
                <a:effectLst/>
                <a:latin typeface="PT Serif" panose="020A0603040505020204" pitchFamily="18" charset="77"/>
              </a:rPr>
              <a:t>founded </a:t>
            </a:r>
            <a:r>
              <a:rPr lang="en-US" sz="2400" dirty="0">
                <a:solidFill>
                  <a:srgbClr val="1F5B31"/>
                </a:solidFill>
                <a:latin typeface="PT Serif" panose="020A0603040505020204" pitchFamily="18" charset="77"/>
              </a:rPr>
              <a:t>by</a:t>
            </a:r>
            <a:r>
              <a:rPr lang="en-US" sz="2400" b="0" i="0" dirty="0">
                <a:solidFill>
                  <a:srgbClr val="1F5B31"/>
                </a:solidFill>
                <a:effectLst/>
                <a:latin typeface="PT Serif" panose="020A0603040505020204" pitchFamily="18" charset="77"/>
              </a:rPr>
              <a:t> Saint Vincent de Paul and Saint Louise De Marillac. The community was established for the purpose of serving the poorest of the poor.</a:t>
            </a:r>
          </a:p>
        </p:txBody>
      </p:sp>
      <p:sp>
        <p:nvSpPr>
          <p:cNvPr id="18" name="Rectangle 17">
            <a:extLst>
              <a:ext uri="{FF2B5EF4-FFF2-40B4-BE49-F238E27FC236}">
                <a16:creationId xmlns:a16="http://schemas.microsoft.com/office/drawing/2014/main" id="{D70135DE-32C0-A071-397C-B59B3FB9777E}"/>
              </a:ext>
            </a:extLst>
          </p:cNvPr>
          <p:cNvSpPr/>
          <p:nvPr/>
        </p:nvSpPr>
        <p:spPr>
          <a:xfrm>
            <a:off x="1187552" y="1019760"/>
            <a:ext cx="4710545" cy="2605089"/>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lvl="1" algn="r"/>
            <a:r>
              <a:rPr lang="en-US" sz="2400" i="1" dirty="0">
                <a:solidFill>
                  <a:srgbClr val="1F5B31"/>
                </a:solidFill>
                <a:latin typeface="PT Serif" panose="020A0603040505020204" pitchFamily="18" charset="77"/>
              </a:rPr>
              <a:t>Dominicans</a:t>
            </a:r>
            <a:r>
              <a:rPr lang="en-US" sz="2400" dirty="0">
                <a:solidFill>
                  <a:srgbClr val="1F5B31"/>
                </a:solidFill>
                <a:latin typeface="PT Serif" panose="020A0603040505020204" pitchFamily="18" charset="77"/>
              </a:rPr>
              <a:t> were founded by Saint Dominic to proclaim God’s word in our world.</a:t>
            </a:r>
          </a:p>
        </p:txBody>
      </p:sp>
      <p:sp>
        <p:nvSpPr>
          <p:cNvPr id="21" name="Rectangle 20">
            <a:extLst>
              <a:ext uri="{FF2B5EF4-FFF2-40B4-BE49-F238E27FC236}">
                <a16:creationId xmlns:a16="http://schemas.microsoft.com/office/drawing/2014/main" id="{B8808C96-C7E4-4A49-3C1E-AEF53D83FE4C}"/>
              </a:ext>
            </a:extLst>
          </p:cNvPr>
          <p:cNvSpPr/>
          <p:nvPr/>
        </p:nvSpPr>
        <p:spPr>
          <a:xfrm>
            <a:off x="5898097" y="1019576"/>
            <a:ext cx="831273" cy="5696529"/>
          </a:xfrm>
          <a:prstGeom prst="rect">
            <a:avLst/>
          </a:prstGeom>
          <a:solidFill>
            <a:srgbClr val="1F5B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D0C5036-3239-169F-A1A6-2506070973CA}"/>
              </a:ext>
            </a:extLst>
          </p:cNvPr>
          <p:cNvSpPr/>
          <p:nvPr/>
        </p:nvSpPr>
        <p:spPr>
          <a:xfrm rot="5400000">
            <a:off x="6045302" y="-1268164"/>
            <a:ext cx="536864" cy="10272193"/>
          </a:xfrm>
          <a:prstGeom prst="rect">
            <a:avLst/>
          </a:prstGeom>
          <a:solidFill>
            <a:srgbClr val="1F5B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7C5A33A6-4985-DB79-E563-87609395D05C}"/>
              </a:ext>
            </a:extLst>
          </p:cNvPr>
          <p:cNvPicPr>
            <a:picLocks noChangeAspect="1"/>
          </p:cNvPicPr>
          <p:nvPr/>
        </p:nvPicPr>
        <p:blipFill>
          <a:blip r:embed="rId4"/>
          <a:stretch>
            <a:fillRect/>
          </a:stretch>
        </p:blipFill>
        <p:spPr>
          <a:xfrm rot="16200000">
            <a:off x="-183191" y="277288"/>
            <a:ext cx="5953706" cy="5587324"/>
          </a:xfrm>
          <a:prstGeom prst="rect">
            <a:avLst/>
          </a:prstGeom>
        </p:spPr>
      </p:pic>
    </p:spTree>
    <p:extLst>
      <p:ext uri="{BB962C8B-B14F-4D97-AF65-F5344CB8AC3E}">
        <p14:creationId xmlns:p14="http://schemas.microsoft.com/office/powerpoint/2010/main" val="750295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duotone>
              <a:schemeClr val="accent6">
                <a:shade val="45000"/>
                <a:satMod val="135000"/>
              </a:schemeClr>
              <a:prstClr val="white"/>
            </a:duotone>
            <a:alphaModFix amt="86858"/>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E1F64-9DC9-0F50-8361-5A42C6EABABA}"/>
              </a:ext>
            </a:extLst>
          </p:cNvPr>
          <p:cNvSpPr>
            <a:spLocks noGrp="1"/>
          </p:cNvSpPr>
          <p:nvPr>
            <p:ph type="title"/>
          </p:nvPr>
        </p:nvSpPr>
        <p:spPr>
          <a:xfrm>
            <a:off x="0" y="1"/>
            <a:ext cx="12192000" cy="1690688"/>
          </a:xfrm>
          <a:blipFill>
            <a:blip r:embed="rId3">
              <a:alphaModFix amt="86858"/>
              <a:duotone>
                <a:schemeClr val="accent6">
                  <a:shade val="45000"/>
                  <a:satMod val="135000"/>
                </a:schemeClr>
                <a:prstClr val="white"/>
              </a:duotone>
            </a:blip>
            <a:tile tx="0" ty="0" sx="100000" sy="100000" flip="none" algn="tl"/>
          </a:blipFill>
        </p:spPr>
        <p:txBody>
          <a:bodyPr lIns="731520"/>
          <a:lstStyle/>
          <a:p>
            <a:r>
              <a:rPr lang="en-US" dirty="0">
                <a:solidFill>
                  <a:srgbClr val="002060"/>
                </a:solidFill>
                <a:latin typeface="Bodoni 72 Smallcaps Book" pitchFamily="2" charset="0"/>
              </a:rPr>
              <a:t>The Institute</a:t>
            </a:r>
          </a:p>
        </p:txBody>
      </p:sp>
      <p:sp>
        <p:nvSpPr>
          <p:cNvPr id="3" name="Content Placeholder 2">
            <a:extLst>
              <a:ext uri="{FF2B5EF4-FFF2-40B4-BE49-F238E27FC236}">
                <a16:creationId xmlns:a16="http://schemas.microsoft.com/office/drawing/2014/main" id="{E62D00B2-50C5-AB98-21F1-086528395F1E}"/>
              </a:ext>
            </a:extLst>
          </p:cNvPr>
          <p:cNvSpPr>
            <a:spLocks noGrp="1"/>
          </p:cNvSpPr>
          <p:nvPr>
            <p:ph idx="1"/>
          </p:nvPr>
        </p:nvSpPr>
        <p:spPr>
          <a:xfrm>
            <a:off x="838200" y="1383957"/>
            <a:ext cx="10515600" cy="4793006"/>
          </a:xfrm>
        </p:spPr>
        <p:txBody>
          <a:bodyPr>
            <a:normAutofit/>
          </a:bodyPr>
          <a:lstStyle/>
          <a:p>
            <a:r>
              <a:rPr lang="en-US" altLang="en-US" sz="3200" dirty="0">
                <a:solidFill>
                  <a:schemeClr val="tx2"/>
                </a:solidFill>
                <a:latin typeface="PT Serif" panose="020A0603040505020204" pitchFamily="18" charset="77"/>
              </a:rPr>
              <a:t>At the time of De La Salle’s death, there were 101 Brothers and a number of schools in France.</a:t>
            </a:r>
          </a:p>
          <a:p>
            <a:r>
              <a:rPr lang="en-US" altLang="en-US" sz="3200" dirty="0">
                <a:solidFill>
                  <a:schemeClr val="tx2"/>
                </a:solidFill>
                <a:latin typeface="PT Serif" panose="020A0603040505020204" pitchFamily="18" charset="77"/>
              </a:rPr>
              <a:t>In 1725, the Papal Bull of Approbation was issued by Pope Benedict XIII, which officially recognized the Institute of the Brothers of the Christian Schools as a religious order.</a:t>
            </a:r>
          </a:p>
          <a:p>
            <a:endParaRPr lang="en-US" altLang="en-US" sz="3200" dirty="0">
              <a:solidFill>
                <a:schemeClr val="tx2"/>
              </a:solidFill>
              <a:latin typeface="PT Serif" panose="020A0603040505020204" pitchFamily="18" charset="77"/>
            </a:endParaRPr>
          </a:p>
          <a:p>
            <a:endParaRPr lang="en-US" altLang="en-US" sz="3200" dirty="0">
              <a:solidFill>
                <a:schemeClr val="tx2"/>
              </a:solidFill>
              <a:latin typeface="PT Serif" panose="020A0603040505020204" pitchFamily="18" charset="77"/>
            </a:endParaRPr>
          </a:p>
          <a:p>
            <a:endParaRPr lang="en-US" altLang="en-US" sz="3200" dirty="0">
              <a:solidFill>
                <a:schemeClr val="tx2"/>
              </a:solidFill>
              <a:latin typeface="PT Serif" panose="020A0603040505020204" pitchFamily="18" charset="77"/>
            </a:endParaRPr>
          </a:p>
          <a:p>
            <a:endParaRPr lang="en-US" altLang="en-US" sz="3200" dirty="0">
              <a:solidFill>
                <a:schemeClr val="tx2"/>
              </a:solidFill>
              <a:latin typeface="PT Serif" panose="020A0603040505020204" pitchFamily="18" charset="77"/>
            </a:endParaRPr>
          </a:p>
          <a:p>
            <a:endParaRPr lang="en-US" altLang="en-US" sz="3200" dirty="0">
              <a:solidFill>
                <a:schemeClr val="tx2"/>
              </a:solidFill>
              <a:latin typeface="PT Serif" panose="020A0603040505020204" pitchFamily="18" charset="77"/>
            </a:endParaRPr>
          </a:p>
          <a:p>
            <a:pPr marL="0" indent="0">
              <a:buNone/>
            </a:pPr>
            <a:endParaRPr lang="en-US" altLang="en-US" sz="3200" dirty="0">
              <a:solidFill>
                <a:schemeClr val="tx2"/>
              </a:solidFill>
              <a:latin typeface="PT Serif" panose="020A0603040505020204" pitchFamily="18" charset="77"/>
            </a:endParaRPr>
          </a:p>
          <a:p>
            <a:endParaRPr lang="en-US" sz="3200" dirty="0">
              <a:latin typeface="PT Serif" panose="020A0603040505020204" pitchFamily="18" charset="77"/>
            </a:endParaRPr>
          </a:p>
        </p:txBody>
      </p:sp>
      <p:pic>
        <p:nvPicPr>
          <p:cNvPr id="4" name="Picture 5" descr="icon143">
            <a:extLst>
              <a:ext uri="{FF2B5EF4-FFF2-40B4-BE49-F238E27FC236}">
                <a16:creationId xmlns:a16="http://schemas.microsoft.com/office/drawing/2014/main" id="{5C99C9CF-871E-E6E6-5BD3-DF3C177450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6875" b="7500"/>
          <a:stretch>
            <a:fillRect/>
          </a:stretch>
        </p:blipFill>
        <p:spPr bwMode="auto">
          <a:xfrm>
            <a:off x="3619500" y="2314575"/>
            <a:ext cx="4953000"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icon152">
            <a:extLst>
              <a:ext uri="{FF2B5EF4-FFF2-40B4-BE49-F238E27FC236}">
                <a16:creationId xmlns:a16="http://schemas.microsoft.com/office/drawing/2014/main" id="{B79F72E4-350A-DDF9-04C6-B59FED05D8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5073" y="3966711"/>
            <a:ext cx="3701854" cy="301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366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xit" presetSubtype="0" fill="hold"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mt="86858"/>
            <a:duotone>
              <a:prstClr val="black"/>
              <a:schemeClr val="accent6">
                <a:tint val="45000"/>
                <a:satMod val="400000"/>
              </a:schemeClr>
            </a:duotone>
            <a:extLst>
              <a:ext uri="{BEBA8EAE-BF5A-486C-A8C5-ECC9F3942E4B}">
                <a14:imgProps xmlns:a14="http://schemas.microsoft.com/office/drawing/2010/main">
                  <a14:imgLayer r:embed="rId4">
                    <a14:imgEffect>
                      <a14:colorTemperature colorTemp="6766"/>
                    </a14:imgEffect>
                    <a14:imgEffect>
                      <a14:saturation sat="375000"/>
                    </a14:imgEffect>
                  </a14:imgLayer>
                </a14:imgProps>
              </a:ext>
            </a:extLst>
          </a:blip>
          <a:tile tx="0" ty="0" sx="100000" sy="100000" flip="none" algn="tl"/>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F4F895A-D596-3348-3B8F-5BCD17594EC5}"/>
              </a:ext>
            </a:extLst>
          </p:cNvPr>
          <p:cNvSpPr/>
          <p:nvPr/>
        </p:nvSpPr>
        <p:spPr>
          <a:xfrm>
            <a:off x="0" y="0"/>
            <a:ext cx="12753474" cy="7010400"/>
          </a:xfrm>
          <a:prstGeom prst="rect">
            <a:avLst/>
          </a:prstGeom>
          <a:solidFill>
            <a:srgbClr val="1F5B31">
              <a:alpha val="51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8E1F64-9DC9-0F50-8361-5A42C6EABABA}"/>
              </a:ext>
            </a:extLst>
          </p:cNvPr>
          <p:cNvSpPr>
            <a:spLocks noGrp="1"/>
          </p:cNvSpPr>
          <p:nvPr>
            <p:ph type="title"/>
          </p:nvPr>
        </p:nvSpPr>
        <p:spPr>
          <a:xfrm>
            <a:off x="6095999" y="1020425"/>
            <a:ext cx="4732421" cy="1690688"/>
          </a:xfrm>
          <a:noFill/>
        </p:spPr>
        <p:txBody>
          <a:bodyPr lIns="731520">
            <a:normAutofit fontScale="90000"/>
          </a:bodyPr>
          <a:lstStyle/>
          <a:p>
            <a:pPr algn="ctr"/>
            <a:r>
              <a:rPr lang="en-US" dirty="0">
                <a:solidFill>
                  <a:schemeClr val="bg1"/>
                </a:solidFill>
                <a:latin typeface="Bodoni 72 Smallcaps Book" pitchFamily="2" charset="0"/>
              </a:rPr>
              <a:t>Why is De La Salle the Patron Saint of Teachers?</a:t>
            </a:r>
          </a:p>
        </p:txBody>
      </p:sp>
      <p:pic>
        <p:nvPicPr>
          <p:cNvPr id="5" name="Content Placeholder 4">
            <a:extLst>
              <a:ext uri="{FF2B5EF4-FFF2-40B4-BE49-F238E27FC236}">
                <a16:creationId xmlns:a16="http://schemas.microsoft.com/office/drawing/2014/main" id="{8B9AA1C1-9486-D85E-616C-950AB5C29B4D}"/>
              </a:ext>
            </a:extLst>
          </p:cNvPr>
          <p:cNvPicPr>
            <a:picLocks noGrp="1" noChangeAspect="1"/>
          </p:cNvPicPr>
          <p:nvPr>
            <p:ph idx="1"/>
          </p:nvPr>
        </p:nvPicPr>
        <p:blipFill rotWithShape="1">
          <a:blip r:embed="rId5"/>
          <a:srcRect l="35484" t="26661" r="35714" b="16239"/>
          <a:stretch/>
        </p:blipFill>
        <p:spPr>
          <a:xfrm>
            <a:off x="465220" y="397760"/>
            <a:ext cx="4892843" cy="6062479"/>
          </a:xfrm>
        </p:spPr>
      </p:pic>
      <p:sp>
        <p:nvSpPr>
          <p:cNvPr id="6" name="Title 1">
            <a:extLst>
              <a:ext uri="{FF2B5EF4-FFF2-40B4-BE49-F238E27FC236}">
                <a16:creationId xmlns:a16="http://schemas.microsoft.com/office/drawing/2014/main" id="{4D8ADBAA-ABDF-0B7A-AB16-1F1DB27423E2}"/>
              </a:ext>
            </a:extLst>
          </p:cNvPr>
          <p:cNvSpPr txBox="1">
            <a:spLocks/>
          </p:cNvSpPr>
          <p:nvPr/>
        </p:nvSpPr>
        <p:spPr>
          <a:xfrm>
            <a:off x="6095999" y="3429000"/>
            <a:ext cx="5919539" cy="1690688"/>
          </a:xfrm>
          <a:prstGeom prst="rect">
            <a:avLst/>
          </a:prstGeom>
          <a:noFill/>
        </p:spPr>
        <p:txBody>
          <a:bodyPr vert="horz" lIns="73152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42950" indent="-742950">
              <a:buAutoNum type="arabicPeriod"/>
            </a:pPr>
            <a:r>
              <a:rPr lang="en-US" sz="3600" dirty="0">
                <a:solidFill>
                  <a:schemeClr val="accent4">
                    <a:lumMod val="20000"/>
                    <a:lumOff val="80000"/>
                  </a:schemeClr>
                </a:solidFill>
                <a:latin typeface="PT Serif" panose="020A0603040505020204" pitchFamily="18" charset="77"/>
              </a:rPr>
              <a:t>Clear purpose</a:t>
            </a:r>
          </a:p>
          <a:p>
            <a:pPr marL="742950" indent="-742950">
              <a:buAutoNum type="arabicPeriod"/>
            </a:pPr>
            <a:r>
              <a:rPr lang="en-US" sz="3600" dirty="0">
                <a:solidFill>
                  <a:schemeClr val="accent4">
                    <a:lumMod val="20000"/>
                    <a:lumOff val="80000"/>
                  </a:schemeClr>
                </a:solidFill>
                <a:latin typeface="PT Serif" panose="020A0603040505020204" pitchFamily="18" charset="77"/>
              </a:rPr>
              <a:t>Commitment</a:t>
            </a:r>
          </a:p>
        </p:txBody>
      </p:sp>
    </p:spTree>
    <p:extLst>
      <p:ext uri="{BB962C8B-B14F-4D97-AF65-F5344CB8AC3E}">
        <p14:creationId xmlns:p14="http://schemas.microsoft.com/office/powerpoint/2010/main" val="1668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duotone>
              <a:schemeClr val="accent6">
                <a:shade val="45000"/>
                <a:satMod val="135000"/>
              </a:schemeClr>
              <a:prstClr val="white"/>
            </a:duotone>
            <a:alphaModFix amt="86858"/>
          </a:blip>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E3D20D-C0A1-0FF8-E776-FED340C3063C}"/>
              </a:ext>
            </a:extLst>
          </p:cNvPr>
          <p:cNvPicPr>
            <a:picLocks noChangeAspect="1"/>
          </p:cNvPicPr>
          <p:nvPr/>
        </p:nvPicPr>
        <p:blipFill>
          <a:blip r:embed="rId4"/>
          <a:stretch>
            <a:fillRect/>
          </a:stretch>
        </p:blipFill>
        <p:spPr>
          <a:xfrm>
            <a:off x="0" y="2009216"/>
            <a:ext cx="12192000" cy="5362132"/>
          </a:xfrm>
          <a:prstGeom prst="rect">
            <a:avLst/>
          </a:prstGeom>
        </p:spPr>
      </p:pic>
      <p:sp>
        <p:nvSpPr>
          <p:cNvPr id="2" name="Title 1">
            <a:extLst>
              <a:ext uri="{FF2B5EF4-FFF2-40B4-BE49-F238E27FC236}">
                <a16:creationId xmlns:a16="http://schemas.microsoft.com/office/drawing/2014/main" id="{F08E1F64-9DC9-0F50-8361-5A42C6EABABA}"/>
              </a:ext>
            </a:extLst>
          </p:cNvPr>
          <p:cNvSpPr>
            <a:spLocks noGrp="1"/>
          </p:cNvSpPr>
          <p:nvPr>
            <p:ph type="title"/>
          </p:nvPr>
        </p:nvSpPr>
        <p:spPr>
          <a:xfrm>
            <a:off x="0" y="1"/>
            <a:ext cx="12192000" cy="1690688"/>
          </a:xfrm>
          <a:blipFill>
            <a:blip r:embed="rId3">
              <a:alphaModFix amt="86858"/>
              <a:duotone>
                <a:schemeClr val="accent6">
                  <a:shade val="45000"/>
                  <a:satMod val="135000"/>
                </a:schemeClr>
                <a:prstClr val="white"/>
              </a:duotone>
            </a:blip>
            <a:tile tx="0" ty="0" sx="100000" sy="100000" flip="none" algn="tl"/>
          </a:blipFill>
        </p:spPr>
        <p:txBody>
          <a:bodyPr lIns="731520"/>
          <a:lstStyle/>
          <a:p>
            <a:r>
              <a:rPr lang="en-US" dirty="0">
                <a:solidFill>
                  <a:srgbClr val="002060"/>
                </a:solidFill>
                <a:latin typeface="Bodoni 72 Smallcaps Book" pitchFamily="2" charset="0"/>
              </a:rPr>
              <a:t>Clear Purpose- Innovation in Teaching</a:t>
            </a:r>
          </a:p>
        </p:txBody>
      </p:sp>
      <p:sp>
        <p:nvSpPr>
          <p:cNvPr id="3" name="Content Placeholder 2">
            <a:extLst>
              <a:ext uri="{FF2B5EF4-FFF2-40B4-BE49-F238E27FC236}">
                <a16:creationId xmlns:a16="http://schemas.microsoft.com/office/drawing/2014/main" id="{E62D00B2-50C5-AB98-21F1-086528395F1E}"/>
              </a:ext>
            </a:extLst>
          </p:cNvPr>
          <p:cNvSpPr>
            <a:spLocks noGrp="1"/>
          </p:cNvSpPr>
          <p:nvPr>
            <p:ph idx="1"/>
          </p:nvPr>
        </p:nvSpPr>
        <p:spPr>
          <a:xfrm>
            <a:off x="838200" y="1475874"/>
            <a:ext cx="10515600" cy="4701089"/>
          </a:xfrm>
        </p:spPr>
        <p:txBody>
          <a:bodyPr>
            <a:normAutofit/>
          </a:bodyPr>
          <a:lstStyle/>
          <a:p>
            <a:pPr marL="514350" indent="-514350">
              <a:buFont typeface="+mj-lt"/>
              <a:buAutoNum type="arabicPeriod"/>
            </a:pPr>
            <a:r>
              <a:rPr lang="en-US" sz="3200" dirty="0">
                <a:solidFill>
                  <a:schemeClr val="tx2"/>
                </a:solidFill>
                <a:latin typeface="PT Serif" panose="020A0603040505020204" pitchFamily="18" charset="77"/>
              </a:rPr>
              <a:t>Teaching is a vocation, not merely a job.</a:t>
            </a:r>
          </a:p>
          <a:p>
            <a:pPr lvl="1"/>
            <a:r>
              <a:rPr lang="en-US" sz="3200" dirty="0">
                <a:solidFill>
                  <a:schemeClr val="tx2"/>
                </a:solidFill>
                <a:latin typeface="PT Serif" panose="020A0603040505020204" pitchFamily="18" charset="77"/>
              </a:rPr>
              <a:t>Vocation is a calling or an invitation from God to a personal relationship with God. </a:t>
            </a:r>
          </a:p>
          <a:p>
            <a:pPr marL="514350" indent="-514350">
              <a:buFont typeface="+mj-lt"/>
              <a:buAutoNum type="arabicPeriod"/>
            </a:pPr>
            <a:r>
              <a:rPr lang="en-US" sz="3200" dirty="0">
                <a:solidFill>
                  <a:schemeClr val="tx2"/>
                </a:solidFill>
                <a:latin typeface="PT Serif" panose="020A0603040505020204" pitchFamily="18" charset="77"/>
              </a:rPr>
              <a:t>Education brings about salvation.</a:t>
            </a:r>
          </a:p>
          <a:p>
            <a:pPr lvl="1"/>
            <a:r>
              <a:rPr lang="en-US" sz="3200" dirty="0">
                <a:solidFill>
                  <a:schemeClr val="tx2"/>
                </a:solidFill>
                <a:latin typeface="PT Serif" panose="020A0603040505020204" pitchFamily="18" charset="77"/>
              </a:rPr>
              <a:t>Education is a way to help students discover their own vocational path.</a:t>
            </a:r>
          </a:p>
          <a:p>
            <a:endParaRPr lang="en-US" sz="3200" dirty="0">
              <a:solidFill>
                <a:schemeClr val="tx2"/>
              </a:solidFill>
              <a:latin typeface="PT Serif" panose="020A0603040505020204" pitchFamily="18" charset="77"/>
            </a:endParaRPr>
          </a:p>
          <a:p>
            <a:pPr lvl="1"/>
            <a:endParaRPr lang="en-US" sz="3200" dirty="0">
              <a:solidFill>
                <a:schemeClr val="tx2"/>
              </a:solidFill>
              <a:latin typeface="PT Serif" panose="020A0603040505020204" pitchFamily="18" charset="77"/>
            </a:endParaRPr>
          </a:p>
        </p:txBody>
      </p:sp>
    </p:spTree>
    <p:extLst>
      <p:ext uri="{BB962C8B-B14F-4D97-AF65-F5344CB8AC3E}">
        <p14:creationId xmlns:p14="http://schemas.microsoft.com/office/powerpoint/2010/main" val="1592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4"/>
                                        </p:tgtEl>
                                        <p:attrNameLst>
                                          <p:attrName>style.opacity</p:attrName>
                                        </p:attrNameLst>
                                      </p:cBhvr>
                                      <p:to>
                                        <p:strVal val="0.2"/>
                                      </p:to>
                                    </p:set>
                                    <p:animEffect filter="image" prLst="opacity: 0.2">
                                      <p:cBhvr rctx="IE">
                                        <p:cTn id="7" dur="indefinite"/>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duotone>
              <a:schemeClr val="accent6">
                <a:shade val="45000"/>
                <a:satMod val="135000"/>
              </a:schemeClr>
              <a:prstClr val="white"/>
            </a:duotone>
            <a:alphaModFix amt="86858"/>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E1F64-9DC9-0F50-8361-5A42C6EABABA}"/>
              </a:ext>
            </a:extLst>
          </p:cNvPr>
          <p:cNvSpPr>
            <a:spLocks noGrp="1"/>
          </p:cNvSpPr>
          <p:nvPr>
            <p:ph type="title"/>
          </p:nvPr>
        </p:nvSpPr>
        <p:spPr>
          <a:xfrm>
            <a:off x="0" y="1"/>
            <a:ext cx="12192000" cy="1690688"/>
          </a:xfrm>
          <a:blipFill>
            <a:blip r:embed="rId3">
              <a:alphaModFix amt="86858"/>
              <a:duotone>
                <a:schemeClr val="accent6">
                  <a:shade val="45000"/>
                  <a:satMod val="135000"/>
                </a:schemeClr>
                <a:prstClr val="white"/>
              </a:duotone>
            </a:blip>
            <a:tile tx="0" ty="0" sx="100000" sy="100000" flip="none" algn="tl"/>
          </a:blipFill>
        </p:spPr>
        <p:txBody>
          <a:bodyPr lIns="731520"/>
          <a:lstStyle/>
          <a:p>
            <a:r>
              <a:rPr lang="en-US" dirty="0">
                <a:solidFill>
                  <a:srgbClr val="002060"/>
                </a:solidFill>
                <a:latin typeface="Bodoni 72 Smallcaps Book" pitchFamily="2" charset="0"/>
              </a:rPr>
              <a:t>Commitment</a:t>
            </a:r>
          </a:p>
        </p:txBody>
      </p:sp>
      <p:sp>
        <p:nvSpPr>
          <p:cNvPr id="3" name="Content Placeholder 2">
            <a:extLst>
              <a:ext uri="{FF2B5EF4-FFF2-40B4-BE49-F238E27FC236}">
                <a16:creationId xmlns:a16="http://schemas.microsoft.com/office/drawing/2014/main" id="{E62D00B2-50C5-AB98-21F1-086528395F1E}"/>
              </a:ext>
            </a:extLst>
          </p:cNvPr>
          <p:cNvSpPr>
            <a:spLocks noGrp="1"/>
          </p:cNvSpPr>
          <p:nvPr>
            <p:ph idx="1"/>
          </p:nvPr>
        </p:nvSpPr>
        <p:spPr>
          <a:xfrm>
            <a:off x="689810" y="1235242"/>
            <a:ext cx="11083089" cy="5502443"/>
          </a:xfrm>
        </p:spPr>
        <p:txBody>
          <a:bodyPr>
            <a:noAutofit/>
          </a:bodyPr>
          <a:lstStyle/>
          <a:p>
            <a:pPr marL="514350" indent="-514350">
              <a:spcAft>
                <a:spcPts val="2400"/>
              </a:spcAft>
              <a:buFont typeface="+mj-lt"/>
              <a:buAutoNum type="arabicPeriod"/>
            </a:pPr>
            <a:r>
              <a:rPr lang="en-US" sz="3200" dirty="0">
                <a:solidFill>
                  <a:schemeClr val="tx2"/>
                </a:solidFill>
                <a:latin typeface="PT Serif" panose="020A0603040505020204" pitchFamily="18" charset="77"/>
              </a:rPr>
              <a:t>Poverty</a:t>
            </a:r>
            <a:endParaRPr lang="en-US" sz="1000" dirty="0">
              <a:solidFill>
                <a:schemeClr val="tx2"/>
              </a:solidFill>
              <a:latin typeface="PT Serif" panose="020A0603040505020204" pitchFamily="18" charset="77"/>
            </a:endParaRPr>
          </a:p>
          <a:p>
            <a:pPr marL="514350" indent="-514350">
              <a:spcAft>
                <a:spcPts val="2400"/>
              </a:spcAft>
              <a:buFont typeface="+mj-lt"/>
              <a:buAutoNum type="arabicPeriod"/>
            </a:pPr>
            <a:r>
              <a:rPr lang="en-US" sz="3200" dirty="0">
                <a:solidFill>
                  <a:schemeClr val="tx2"/>
                </a:solidFill>
                <a:latin typeface="PT Serif" panose="020A0603040505020204" pitchFamily="18" charset="77"/>
              </a:rPr>
              <a:t>Chastity</a:t>
            </a:r>
            <a:endParaRPr lang="en-US" sz="1200" dirty="0">
              <a:solidFill>
                <a:schemeClr val="tx2"/>
              </a:solidFill>
              <a:latin typeface="PT Serif" panose="020A0603040505020204" pitchFamily="18" charset="77"/>
            </a:endParaRPr>
          </a:p>
          <a:p>
            <a:pPr marL="514350" indent="-514350">
              <a:spcAft>
                <a:spcPts val="2400"/>
              </a:spcAft>
              <a:buFont typeface="+mj-lt"/>
              <a:buAutoNum type="arabicPeriod"/>
            </a:pPr>
            <a:r>
              <a:rPr lang="en-US" sz="3200" dirty="0">
                <a:solidFill>
                  <a:schemeClr val="tx2"/>
                </a:solidFill>
                <a:latin typeface="PT Serif" panose="020A0603040505020204" pitchFamily="18" charset="77"/>
              </a:rPr>
              <a:t>Obedience</a:t>
            </a:r>
          </a:p>
          <a:p>
            <a:pPr marL="514350" indent="-514350">
              <a:spcAft>
                <a:spcPts val="2400"/>
              </a:spcAft>
              <a:buFont typeface="+mj-lt"/>
              <a:buAutoNum type="arabicPeriod" startAt="4"/>
            </a:pPr>
            <a:r>
              <a:rPr lang="en-US" sz="3200" dirty="0">
                <a:solidFill>
                  <a:schemeClr val="tx2"/>
                </a:solidFill>
                <a:latin typeface="PT Serif" panose="020A0603040505020204" pitchFamily="18" charset="77"/>
              </a:rPr>
              <a:t>Association for the service of the poor through education</a:t>
            </a:r>
          </a:p>
          <a:p>
            <a:pPr marL="514350" indent="-514350">
              <a:spcAft>
                <a:spcPts val="2400"/>
              </a:spcAft>
              <a:buFont typeface="+mj-lt"/>
              <a:buAutoNum type="arabicPeriod" startAt="4"/>
            </a:pPr>
            <a:endParaRPr lang="en-US" sz="3200" dirty="0">
              <a:solidFill>
                <a:schemeClr val="tx2"/>
              </a:solidFill>
              <a:latin typeface="PT Serif" panose="020A0603040505020204" pitchFamily="18" charset="77"/>
            </a:endParaRPr>
          </a:p>
          <a:p>
            <a:pPr marL="514350" indent="-514350">
              <a:spcAft>
                <a:spcPts val="2400"/>
              </a:spcAft>
              <a:buFont typeface="+mj-lt"/>
              <a:buAutoNum type="arabicPeriod" startAt="4"/>
            </a:pPr>
            <a:r>
              <a:rPr lang="en-US" sz="3200" dirty="0">
                <a:solidFill>
                  <a:schemeClr val="tx2"/>
                </a:solidFill>
                <a:latin typeface="PT Serif" panose="020A0603040505020204" pitchFamily="18" charset="77"/>
              </a:rPr>
              <a:t>Stability in the institute</a:t>
            </a:r>
          </a:p>
        </p:txBody>
      </p:sp>
      <p:sp>
        <p:nvSpPr>
          <p:cNvPr id="4" name="TextBox 3">
            <a:extLst>
              <a:ext uri="{FF2B5EF4-FFF2-40B4-BE49-F238E27FC236}">
                <a16:creationId xmlns:a16="http://schemas.microsoft.com/office/drawing/2014/main" id="{517D462F-20C2-44BA-16F6-A3F1E1EF2558}"/>
              </a:ext>
            </a:extLst>
          </p:cNvPr>
          <p:cNvSpPr txBox="1"/>
          <p:nvPr/>
        </p:nvSpPr>
        <p:spPr>
          <a:xfrm>
            <a:off x="3289934" y="1235242"/>
            <a:ext cx="6589526" cy="584775"/>
          </a:xfrm>
          <a:prstGeom prst="rect">
            <a:avLst/>
          </a:prstGeom>
          <a:noFill/>
        </p:spPr>
        <p:txBody>
          <a:bodyPr wrap="square" rtlCol="0">
            <a:spAutoFit/>
          </a:bodyPr>
          <a:lstStyle/>
          <a:p>
            <a:r>
              <a:rPr lang="en-US" sz="3200" dirty="0">
                <a:solidFill>
                  <a:schemeClr val="accent2">
                    <a:lumMod val="50000"/>
                  </a:schemeClr>
                </a:solidFill>
                <a:latin typeface="PT Serif" panose="020A0603040505020204" pitchFamily="18" charset="77"/>
              </a:rPr>
              <a:t>To own nothing individually</a:t>
            </a:r>
          </a:p>
        </p:txBody>
      </p:sp>
      <p:sp>
        <p:nvSpPr>
          <p:cNvPr id="5" name="TextBox 4">
            <a:extLst>
              <a:ext uri="{FF2B5EF4-FFF2-40B4-BE49-F238E27FC236}">
                <a16:creationId xmlns:a16="http://schemas.microsoft.com/office/drawing/2014/main" id="{01772DEF-7991-A391-7351-32F2C7495726}"/>
              </a:ext>
            </a:extLst>
          </p:cNvPr>
          <p:cNvSpPr txBox="1"/>
          <p:nvPr/>
        </p:nvSpPr>
        <p:spPr>
          <a:xfrm>
            <a:off x="3289934" y="2013868"/>
            <a:ext cx="6589526" cy="584775"/>
          </a:xfrm>
          <a:prstGeom prst="rect">
            <a:avLst/>
          </a:prstGeom>
          <a:noFill/>
        </p:spPr>
        <p:txBody>
          <a:bodyPr wrap="square" rtlCol="0">
            <a:spAutoFit/>
          </a:bodyPr>
          <a:lstStyle/>
          <a:p>
            <a:r>
              <a:rPr lang="en-US" sz="3200" dirty="0">
                <a:solidFill>
                  <a:schemeClr val="accent6">
                    <a:lumMod val="50000"/>
                  </a:schemeClr>
                </a:solidFill>
                <a:latin typeface="PT Serif" panose="020A0603040505020204" pitchFamily="18" charset="77"/>
              </a:rPr>
              <a:t>To abstain from sexual activity</a:t>
            </a:r>
          </a:p>
        </p:txBody>
      </p:sp>
      <p:sp>
        <p:nvSpPr>
          <p:cNvPr id="6" name="TextBox 5">
            <a:extLst>
              <a:ext uri="{FF2B5EF4-FFF2-40B4-BE49-F238E27FC236}">
                <a16:creationId xmlns:a16="http://schemas.microsoft.com/office/drawing/2014/main" id="{D9EEA4A5-8E97-2BFA-C14C-81DED0BD4BE8}"/>
              </a:ext>
            </a:extLst>
          </p:cNvPr>
          <p:cNvSpPr txBox="1"/>
          <p:nvPr/>
        </p:nvSpPr>
        <p:spPr>
          <a:xfrm>
            <a:off x="3603992" y="2941150"/>
            <a:ext cx="6589526" cy="584775"/>
          </a:xfrm>
          <a:prstGeom prst="rect">
            <a:avLst/>
          </a:prstGeom>
          <a:noFill/>
        </p:spPr>
        <p:txBody>
          <a:bodyPr wrap="square" rtlCol="0">
            <a:spAutoFit/>
          </a:bodyPr>
          <a:lstStyle/>
          <a:p>
            <a:r>
              <a:rPr lang="en-US" sz="3200" dirty="0">
                <a:solidFill>
                  <a:schemeClr val="accent2">
                    <a:lumMod val="50000"/>
                  </a:schemeClr>
                </a:solidFill>
                <a:latin typeface="PT Serif" panose="020A0603040505020204" pitchFamily="18" charset="77"/>
              </a:rPr>
              <a:t>To listen to God and the Brothers</a:t>
            </a:r>
          </a:p>
        </p:txBody>
      </p:sp>
      <p:sp>
        <p:nvSpPr>
          <p:cNvPr id="7" name="TextBox 6">
            <a:extLst>
              <a:ext uri="{FF2B5EF4-FFF2-40B4-BE49-F238E27FC236}">
                <a16:creationId xmlns:a16="http://schemas.microsoft.com/office/drawing/2014/main" id="{D39697DF-0E14-A0F2-DE77-31A272E526E9}"/>
              </a:ext>
            </a:extLst>
          </p:cNvPr>
          <p:cNvSpPr txBox="1"/>
          <p:nvPr/>
        </p:nvSpPr>
        <p:spPr>
          <a:xfrm>
            <a:off x="1605513" y="4358521"/>
            <a:ext cx="10586487" cy="1077218"/>
          </a:xfrm>
          <a:prstGeom prst="rect">
            <a:avLst/>
          </a:prstGeom>
          <a:noFill/>
        </p:spPr>
        <p:txBody>
          <a:bodyPr wrap="square" rtlCol="0">
            <a:spAutoFit/>
          </a:bodyPr>
          <a:lstStyle/>
          <a:p>
            <a:r>
              <a:rPr lang="en-US" sz="3200" dirty="0">
                <a:solidFill>
                  <a:schemeClr val="accent6">
                    <a:lumMod val="50000"/>
                  </a:schemeClr>
                </a:solidFill>
                <a:latin typeface="PT Serif" panose="020A0603040505020204" pitchFamily="18" charset="77"/>
              </a:rPr>
              <a:t>To provide salvation through education to all, in particular the poor</a:t>
            </a:r>
          </a:p>
        </p:txBody>
      </p:sp>
      <p:sp>
        <p:nvSpPr>
          <p:cNvPr id="8" name="TextBox 7">
            <a:extLst>
              <a:ext uri="{FF2B5EF4-FFF2-40B4-BE49-F238E27FC236}">
                <a16:creationId xmlns:a16="http://schemas.microsoft.com/office/drawing/2014/main" id="{984AA221-ECFA-65FB-F64A-4C04CFBD1461}"/>
              </a:ext>
            </a:extLst>
          </p:cNvPr>
          <p:cNvSpPr txBox="1"/>
          <p:nvPr/>
        </p:nvSpPr>
        <p:spPr>
          <a:xfrm>
            <a:off x="1605513" y="6086205"/>
            <a:ext cx="9062487" cy="584775"/>
          </a:xfrm>
          <a:prstGeom prst="rect">
            <a:avLst/>
          </a:prstGeom>
          <a:noFill/>
        </p:spPr>
        <p:txBody>
          <a:bodyPr wrap="square" rtlCol="0">
            <a:spAutoFit/>
          </a:bodyPr>
          <a:lstStyle/>
          <a:p>
            <a:r>
              <a:rPr lang="en-US" sz="3200" dirty="0">
                <a:solidFill>
                  <a:schemeClr val="accent2">
                    <a:lumMod val="50000"/>
                  </a:schemeClr>
                </a:solidFill>
                <a:latin typeface="PT Serif" panose="020A0603040505020204" pitchFamily="18" charset="77"/>
              </a:rPr>
              <a:t>To be a positive contributor to the mission </a:t>
            </a:r>
          </a:p>
        </p:txBody>
      </p:sp>
    </p:spTree>
    <p:extLst>
      <p:ext uri="{BB962C8B-B14F-4D97-AF65-F5344CB8AC3E}">
        <p14:creationId xmlns:p14="http://schemas.microsoft.com/office/powerpoint/2010/main" val="83855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duotone>
              <a:schemeClr val="accent6">
                <a:shade val="45000"/>
                <a:satMod val="135000"/>
              </a:schemeClr>
              <a:prstClr val="white"/>
            </a:duotone>
            <a:alphaModFix amt="86858"/>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E1F64-9DC9-0F50-8361-5A42C6EABABA}"/>
              </a:ext>
            </a:extLst>
          </p:cNvPr>
          <p:cNvSpPr>
            <a:spLocks noGrp="1"/>
          </p:cNvSpPr>
          <p:nvPr>
            <p:ph type="title"/>
          </p:nvPr>
        </p:nvSpPr>
        <p:spPr>
          <a:xfrm>
            <a:off x="0" y="1"/>
            <a:ext cx="11900812" cy="1690688"/>
          </a:xfrm>
          <a:blipFill>
            <a:blip r:embed="rId3">
              <a:alphaModFix amt="86858"/>
              <a:duotone>
                <a:schemeClr val="accent6">
                  <a:shade val="45000"/>
                  <a:satMod val="135000"/>
                </a:schemeClr>
                <a:prstClr val="white"/>
              </a:duotone>
            </a:blip>
            <a:tile tx="0" ty="0" sx="100000" sy="100000" flip="none" algn="tl"/>
          </a:blipFill>
        </p:spPr>
        <p:txBody>
          <a:bodyPr lIns="731520"/>
          <a:lstStyle/>
          <a:p>
            <a:pPr algn="r"/>
            <a:r>
              <a:rPr lang="en-US" dirty="0">
                <a:solidFill>
                  <a:srgbClr val="002060"/>
                </a:solidFill>
                <a:latin typeface="Bodoni 72 Smallcaps Book" pitchFamily="2" charset="0"/>
              </a:rPr>
              <a:t>Community and Charism</a:t>
            </a:r>
          </a:p>
        </p:txBody>
      </p:sp>
      <p:pic>
        <p:nvPicPr>
          <p:cNvPr id="6" name="Picture 5" descr="icon022">
            <a:extLst>
              <a:ext uri="{FF2B5EF4-FFF2-40B4-BE49-F238E27FC236}">
                <a16:creationId xmlns:a16="http://schemas.microsoft.com/office/drawing/2014/main" id="{845380A6-71B7-8E37-62C3-FC046CEE7E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0269" y="1957136"/>
            <a:ext cx="4940543" cy="339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D6E3430F-05B6-EE36-F850-1F67D5BA4275}"/>
              </a:ext>
            </a:extLst>
          </p:cNvPr>
          <p:cNvSpPr txBox="1"/>
          <p:nvPr/>
        </p:nvSpPr>
        <p:spPr>
          <a:xfrm>
            <a:off x="465220" y="1281721"/>
            <a:ext cx="6250889" cy="4524315"/>
          </a:xfrm>
          <a:prstGeom prst="rect">
            <a:avLst/>
          </a:prstGeom>
          <a:noFill/>
        </p:spPr>
        <p:txBody>
          <a:bodyPr wrap="square" rtlCol="0">
            <a:spAutoFit/>
          </a:bodyPr>
          <a:lstStyle/>
          <a:p>
            <a:pPr algn="ctr"/>
            <a:r>
              <a:rPr lang="en-US" sz="3600" b="0" i="0" dirty="0">
                <a:solidFill>
                  <a:schemeClr val="tx2"/>
                </a:solidFill>
                <a:effectLst/>
                <a:latin typeface="Noteworthy Light" panose="02000400000000000000" pitchFamily="2" charset="77"/>
                <a:ea typeface="Noteworthy Light" panose="02000400000000000000" pitchFamily="2" charset="77"/>
              </a:rPr>
              <a:t>It is a great gift of God, this grace he has given you to be entrusted with the instruction of children, to announce the gospel to them and to bring them up in the spirit of religion…this is the work of God. </a:t>
            </a:r>
          </a:p>
          <a:p>
            <a:pPr algn="ctr"/>
            <a:endParaRPr lang="en-US" sz="3600" dirty="0">
              <a:solidFill>
                <a:schemeClr val="tx2"/>
              </a:solidFill>
              <a:latin typeface="Noteworthy Light" panose="02000400000000000000" pitchFamily="2" charset="77"/>
              <a:ea typeface="Noteworthy Light" panose="02000400000000000000" pitchFamily="2" charset="77"/>
            </a:endParaRPr>
          </a:p>
          <a:p>
            <a:pPr algn="ctr"/>
            <a:r>
              <a:rPr lang="en-US" sz="3600" b="0" i="0" dirty="0">
                <a:solidFill>
                  <a:schemeClr val="tx2"/>
                </a:solidFill>
                <a:effectLst/>
                <a:latin typeface="Noteworthy Light" panose="02000400000000000000" pitchFamily="2" charset="77"/>
                <a:ea typeface="Noteworthy Light" panose="02000400000000000000" pitchFamily="2" charset="77"/>
              </a:rPr>
              <a:t>   </a:t>
            </a:r>
            <a:r>
              <a:rPr lang="en-US" sz="3200" dirty="0">
                <a:solidFill>
                  <a:schemeClr val="tx2"/>
                </a:solidFill>
                <a:latin typeface="PT Serif Caption" panose="02060603050505020204" pitchFamily="18" charset="77"/>
                <a:ea typeface="Noteworthy Light" panose="02000400000000000000" pitchFamily="2" charset="77"/>
              </a:rPr>
              <a:t>- </a:t>
            </a:r>
            <a:r>
              <a:rPr lang="en-US" sz="2000" b="0" i="0" dirty="0">
                <a:solidFill>
                  <a:schemeClr val="tx2"/>
                </a:solidFill>
                <a:effectLst/>
                <a:latin typeface="PT Serif Caption" panose="02060603050505020204" pitchFamily="18" charset="77"/>
                <a:ea typeface="Noteworthy Light" panose="02000400000000000000" pitchFamily="2" charset="77"/>
              </a:rPr>
              <a:t>Meditation for the Tim</a:t>
            </a:r>
            <a:r>
              <a:rPr lang="en-US" sz="2000" dirty="0">
                <a:solidFill>
                  <a:schemeClr val="tx2"/>
                </a:solidFill>
                <a:latin typeface="PT Serif Caption" panose="02060603050505020204" pitchFamily="18" charset="77"/>
                <a:ea typeface="Noteworthy Light" panose="02000400000000000000" pitchFamily="2" charset="77"/>
              </a:rPr>
              <a:t>e of Retreat</a:t>
            </a:r>
            <a:r>
              <a:rPr lang="en-US" sz="2000" b="0" i="0" dirty="0">
                <a:solidFill>
                  <a:schemeClr val="tx2"/>
                </a:solidFill>
                <a:effectLst/>
                <a:latin typeface="PT Serif Caption" panose="02060603050505020204" pitchFamily="18" charset="77"/>
                <a:ea typeface="Noteworthy Light" panose="02000400000000000000" pitchFamily="2" charset="77"/>
              </a:rPr>
              <a:t> 201.1</a:t>
            </a:r>
            <a:endParaRPr lang="en-US" sz="2000" b="0" i="0" dirty="0">
              <a:solidFill>
                <a:schemeClr val="tx2"/>
              </a:solidFill>
              <a:effectLst/>
              <a:latin typeface="Noteworthy Light" panose="02000400000000000000" pitchFamily="2" charset="77"/>
              <a:ea typeface="Noteworthy Light" panose="02000400000000000000" pitchFamily="2" charset="77"/>
            </a:endParaRPr>
          </a:p>
        </p:txBody>
      </p:sp>
    </p:spTree>
    <p:extLst>
      <p:ext uri="{BB962C8B-B14F-4D97-AF65-F5344CB8AC3E}">
        <p14:creationId xmlns:p14="http://schemas.microsoft.com/office/powerpoint/2010/main" val="3154500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duotone>
              <a:schemeClr val="accent6">
                <a:shade val="45000"/>
                <a:satMod val="135000"/>
              </a:schemeClr>
              <a:prstClr val="white"/>
            </a:duotone>
            <a:alphaModFix amt="86858"/>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E1F64-9DC9-0F50-8361-5A42C6EABABA}"/>
              </a:ext>
            </a:extLst>
          </p:cNvPr>
          <p:cNvSpPr>
            <a:spLocks noGrp="1"/>
          </p:cNvSpPr>
          <p:nvPr>
            <p:ph type="title"/>
          </p:nvPr>
        </p:nvSpPr>
        <p:spPr>
          <a:xfrm>
            <a:off x="0" y="1"/>
            <a:ext cx="11976410" cy="1690688"/>
          </a:xfrm>
          <a:blipFill>
            <a:blip r:embed="rId3">
              <a:alphaModFix amt="86858"/>
              <a:duotone>
                <a:schemeClr val="accent6">
                  <a:shade val="45000"/>
                  <a:satMod val="135000"/>
                </a:schemeClr>
                <a:prstClr val="white"/>
              </a:duotone>
            </a:blip>
            <a:tile tx="0" ty="0" sx="100000" sy="100000" flip="none" algn="tl"/>
          </a:blipFill>
        </p:spPr>
        <p:txBody>
          <a:bodyPr lIns="731520"/>
          <a:lstStyle/>
          <a:p>
            <a:pPr algn="r"/>
            <a:r>
              <a:rPr lang="en-US" dirty="0">
                <a:solidFill>
                  <a:srgbClr val="002060"/>
                </a:solidFill>
                <a:latin typeface="Bodoni 72 Smallcaps Book" pitchFamily="2" charset="0"/>
              </a:rPr>
              <a:t>Community and Charism</a:t>
            </a:r>
          </a:p>
        </p:txBody>
      </p:sp>
      <p:sp>
        <p:nvSpPr>
          <p:cNvPr id="3" name="Content Placeholder 2">
            <a:extLst>
              <a:ext uri="{FF2B5EF4-FFF2-40B4-BE49-F238E27FC236}">
                <a16:creationId xmlns:a16="http://schemas.microsoft.com/office/drawing/2014/main" id="{E62D00B2-50C5-AB98-21F1-086528395F1E}"/>
              </a:ext>
            </a:extLst>
          </p:cNvPr>
          <p:cNvSpPr>
            <a:spLocks noGrp="1"/>
          </p:cNvSpPr>
          <p:nvPr>
            <p:ph idx="1"/>
          </p:nvPr>
        </p:nvSpPr>
        <p:spPr>
          <a:xfrm>
            <a:off x="838200" y="1825625"/>
            <a:ext cx="5473390" cy="5032374"/>
          </a:xfrm>
        </p:spPr>
        <p:txBody>
          <a:bodyPr>
            <a:normAutofit/>
          </a:bodyPr>
          <a:lstStyle/>
          <a:p>
            <a:r>
              <a:rPr lang="en-US" sz="3200" dirty="0">
                <a:solidFill>
                  <a:schemeClr val="tx2"/>
                </a:solidFill>
                <a:latin typeface="PT Serif" panose="020A0603040505020204" pitchFamily="18" charset="77"/>
              </a:rPr>
              <a:t>Community: A group of people joined TOGETHER and by ASSOCIATION for the same mission.</a:t>
            </a:r>
          </a:p>
          <a:p>
            <a:endParaRPr lang="en-US" sz="800" dirty="0">
              <a:solidFill>
                <a:schemeClr val="tx2"/>
              </a:solidFill>
              <a:latin typeface="PT Serif" panose="020A0603040505020204" pitchFamily="18" charset="77"/>
            </a:endParaRPr>
          </a:p>
          <a:p>
            <a:r>
              <a:rPr lang="en-US" sz="3200" dirty="0">
                <a:solidFill>
                  <a:schemeClr val="tx2"/>
                </a:solidFill>
                <a:latin typeface="PT Serif" panose="020A0603040505020204" pitchFamily="18" charset="77"/>
              </a:rPr>
              <a:t>Charism: Gift received and gift given to help the Church continue her mission.</a:t>
            </a:r>
          </a:p>
          <a:p>
            <a:pPr lvl="1"/>
            <a:r>
              <a:rPr lang="en-US" sz="2800" dirty="0">
                <a:solidFill>
                  <a:schemeClr val="tx2"/>
                </a:solidFill>
                <a:latin typeface="PT Serif" panose="020A0603040505020204" pitchFamily="18" charset="77"/>
              </a:rPr>
              <a:t>Faith and Zeal</a:t>
            </a:r>
          </a:p>
        </p:txBody>
      </p:sp>
      <p:pic>
        <p:nvPicPr>
          <p:cNvPr id="4" name="Picture 3">
            <a:extLst>
              <a:ext uri="{FF2B5EF4-FFF2-40B4-BE49-F238E27FC236}">
                <a16:creationId xmlns:a16="http://schemas.microsoft.com/office/drawing/2014/main" id="{CA31FEE2-9AA2-F011-79DE-EF33130B4FB8}"/>
              </a:ext>
            </a:extLst>
          </p:cNvPr>
          <p:cNvPicPr>
            <a:picLocks noChangeAspect="1"/>
          </p:cNvPicPr>
          <p:nvPr/>
        </p:nvPicPr>
        <p:blipFill>
          <a:blip r:embed="rId4"/>
          <a:stretch>
            <a:fillRect/>
          </a:stretch>
        </p:blipFill>
        <p:spPr>
          <a:xfrm>
            <a:off x="6772507" y="2047528"/>
            <a:ext cx="5705764" cy="3327398"/>
          </a:xfrm>
          <a:prstGeom prst="rect">
            <a:avLst/>
          </a:prstGeom>
        </p:spPr>
      </p:pic>
    </p:spTree>
    <p:extLst>
      <p:ext uri="{BB962C8B-B14F-4D97-AF65-F5344CB8AC3E}">
        <p14:creationId xmlns:p14="http://schemas.microsoft.com/office/powerpoint/2010/main" val="422921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32773</TotalTime>
  <Words>2484</Words>
  <Application>Microsoft Macintosh PowerPoint</Application>
  <PresentationFormat>Widescreen</PresentationFormat>
  <Paragraphs>125</Paragraphs>
  <Slides>11</Slides>
  <Notes>11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11</vt:i4>
      </vt:variant>
    </vt:vector>
  </HeadingPairs>
  <TitlesOfParts>
    <vt:vector size="23" baseType="lpstr">
      <vt:lpstr>Arial</vt:lpstr>
      <vt:lpstr>Bodoni 72 Book</vt:lpstr>
      <vt:lpstr>Bodoni 72 Smallcaps Book</vt:lpstr>
      <vt:lpstr>Calibri</vt:lpstr>
      <vt:lpstr>Calibri Light</vt:lpstr>
      <vt:lpstr>Garamond</vt:lpstr>
      <vt:lpstr>Noteworthy Light</vt:lpstr>
      <vt:lpstr>PT Serif</vt:lpstr>
      <vt:lpstr>PT Serif Caption</vt:lpstr>
      <vt:lpstr>Segoe UI</vt:lpstr>
      <vt:lpstr>ui-serif</vt:lpstr>
      <vt:lpstr>Office Theme</vt:lpstr>
      <vt:lpstr>PowerPoint Presentation</vt:lpstr>
      <vt:lpstr>The Context</vt:lpstr>
      <vt:lpstr>Other Religious Orders</vt:lpstr>
      <vt:lpstr>The Institute</vt:lpstr>
      <vt:lpstr>Why is De La Salle the Patron Saint of Teachers?</vt:lpstr>
      <vt:lpstr>Clear Purpose- Innovation in Teaching</vt:lpstr>
      <vt:lpstr>Commitment</vt:lpstr>
      <vt:lpstr>Community and Charism</vt:lpstr>
      <vt:lpstr>Community and Charism</vt:lpstr>
      <vt:lpstr>ADDRESS OF THE HOLY FATHER LEO XIV TO THE BROTHERS OF THE CHRISTIAN SCHOOLS Thursday, 15 May 2025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115</cp:revision>
  <dcterms:created xsi:type="dcterms:W3CDTF">2025-07-30T17:33:03Z</dcterms:created>
  <dcterms:modified xsi:type="dcterms:W3CDTF">2025-10-30T17:34:04Z</dcterms:modified>
</cp:coreProperties>
</file>